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3"/>
  </p:notesMasterIdLst>
  <p:sldIdLst>
    <p:sldId id="270" r:id="rId2"/>
    <p:sldId id="347" r:id="rId3"/>
    <p:sldId id="277" r:id="rId4"/>
    <p:sldId id="313" r:id="rId5"/>
    <p:sldId id="311" r:id="rId6"/>
    <p:sldId id="307" r:id="rId7"/>
    <p:sldId id="295" r:id="rId8"/>
    <p:sldId id="262" r:id="rId9"/>
    <p:sldId id="269" r:id="rId10"/>
    <p:sldId id="349" r:id="rId11"/>
    <p:sldId id="350" r:id="rId12"/>
    <p:sldId id="331" r:id="rId13"/>
    <p:sldId id="369" r:id="rId14"/>
    <p:sldId id="368" r:id="rId15"/>
    <p:sldId id="367" r:id="rId16"/>
    <p:sldId id="257" r:id="rId17"/>
    <p:sldId id="361" r:id="rId18"/>
    <p:sldId id="315" r:id="rId19"/>
    <p:sldId id="355" r:id="rId20"/>
    <p:sldId id="336" r:id="rId21"/>
    <p:sldId id="362" r:id="rId22"/>
    <p:sldId id="364" r:id="rId23"/>
    <p:sldId id="341" r:id="rId24"/>
    <p:sldId id="363" r:id="rId25"/>
    <p:sldId id="266" r:id="rId26"/>
    <p:sldId id="338" r:id="rId27"/>
    <p:sldId id="263" r:id="rId28"/>
    <p:sldId id="261" r:id="rId29"/>
    <p:sldId id="264" r:id="rId30"/>
    <p:sldId id="302" r:id="rId31"/>
    <p:sldId id="352" r:id="rId32"/>
    <p:sldId id="304" r:id="rId33"/>
    <p:sldId id="280" r:id="rId34"/>
    <p:sldId id="297" r:id="rId35"/>
    <p:sldId id="300" r:id="rId36"/>
    <p:sldId id="329" r:id="rId37"/>
    <p:sldId id="333" r:id="rId38"/>
    <p:sldId id="351" r:id="rId39"/>
    <p:sldId id="343" r:id="rId40"/>
    <p:sldId id="265" r:id="rId41"/>
    <p:sldId id="340" r:id="rId42"/>
    <p:sldId id="290" r:id="rId43"/>
    <p:sldId id="328" r:id="rId44"/>
    <p:sldId id="294" r:id="rId45"/>
    <p:sldId id="306" r:id="rId46"/>
    <p:sldId id="359" r:id="rId47"/>
    <p:sldId id="358" r:id="rId48"/>
    <p:sldId id="357" r:id="rId49"/>
    <p:sldId id="356" r:id="rId50"/>
    <p:sldId id="353" r:id="rId51"/>
    <p:sldId id="360" r:id="rId52"/>
  </p:sldIdLst>
  <p:sldSz cx="12192000" cy="6858000"/>
  <p:notesSz cx="6858000" cy="9144000"/>
  <p:embeddedFontLst>
    <p:embeddedFont>
      <p:font typeface="Yu Gothic" panose="020B0400000000000000" pitchFamily="34" charset="-128"/>
      <p:regular r:id="rId54"/>
      <p:bold r:id="rId55"/>
    </p:embeddedFont>
    <p:embeddedFont>
      <p:font typeface="Yu Gothic UI Semibold" panose="020B0700000000000000" pitchFamily="34" charset="-128"/>
      <p:bold r:id="rId56"/>
    </p:embeddedFont>
    <p:embeddedFont>
      <p:font typeface="jf open 粉圓 2.0" panose="020B0000000000000000" pitchFamily="34" charset="-120"/>
      <p:regular r:id="rId57"/>
    </p:embeddedFont>
    <p:embeddedFont>
      <p:font typeface="LXGW WenKai" panose="02020500000000000000" pitchFamily="18" charset="-120"/>
      <p:regular r:id="rId58"/>
    </p:embeddedFont>
    <p:embeddedFont>
      <p:font typeface="Yozai Medium" panose="02000600000000000000" pitchFamily="2" charset="-122"/>
      <p:regular r:id="rId59"/>
    </p:embeddedFont>
    <p:embeddedFont>
      <p:font typeface="Zhuque Fangsong (technical prev" panose="02000502050000000000" pitchFamily="2" charset="-122"/>
      <p:regular r:id="rId60"/>
    </p:embeddedFont>
    <p:embeddedFont>
      <p:font typeface="俐方體11號" pitchFamily="2" charset="-120"/>
      <p:regular r:id="rId61"/>
    </p:embeddedFont>
    <p:embeddedFont>
      <p:font typeface="標楷體" panose="03000509000000000000" pitchFamily="65" charset="-120"/>
      <p:regular r:id="rId62"/>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0" autoAdjust="0"/>
    <p:restoredTop sz="94660"/>
  </p:normalViewPr>
  <p:slideViewPr>
    <p:cSldViewPr snapToGrid="0">
      <p:cViewPr varScale="1">
        <p:scale>
          <a:sx n="65" d="100"/>
          <a:sy n="65"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29803-96D9-4801-835E-4731D28B0D0C}" type="datetimeFigureOut">
              <a:rPr lang="zh-TW" altLang="en-US" smtClean="0"/>
              <a:t>2024/8/9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F3B89-5BC7-4B90-AA06-34AD8D019DFA}" type="slidenum">
              <a:rPr lang="zh-TW" altLang="en-US" smtClean="0"/>
              <a:t>‹#›</a:t>
            </a:fld>
            <a:endParaRPr lang="zh-TW" altLang="en-US"/>
          </a:p>
        </p:txBody>
      </p:sp>
    </p:spTree>
    <p:extLst>
      <p:ext uri="{BB962C8B-B14F-4D97-AF65-F5344CB8AC3E}">
        <p14:creationId xmlns:p14="http://schemas.microsoft.com/office/powerpoint/2010/main" val="2191819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a:t>Mail Detector 7 Day </a:t>
            </a:r>
            <a:r>
              <a:rPr lang="zh-TW" altLang="en-US"/>
              <a:t>是一個我們開發的瀏覽器擴充套件，專為加強網路安全和減少被網路釣魚。這個擴充套件檢測正在閱讀的電子郵件和即將點閱的連結，給出精確的提醒，從根本預防網路釣魚🐟🐟🐟！</a:t>
            </a:r>
          </a:p>
          <a:p>
            <a:r>
              <a:rPr lang="zh-TW" altLang="en-US"/>
              <a:t>使用語言模型分析郵件文本、公開 </a:t>
            </a:r>
            <a:r>
              <a:rPr lang="en-US" altLang="zh-TW"/>
              <a:t>API </a:t>
            </a:r>
            <a:r>
              <a:rPr lang="zh-TW" altLang="en-US"/>
              <a:t>分析寄件訊息，為所有使用者做好把關</a:t>
            </a:r>
          </a:p>
          <a:p>
            <a:endParaRPr lang="zh-TW" altLang="en-US"/>
          </a:p>
        </p:txBody>
      </p:sp>
    </p:spTree>
    <p:extLst>
      <p:ext uri="{BB962C8B-B14F-4D97-AF65-F5344CB8AC3E}">
        <p14:creationId xmlns:p14="http://schemas.microsoft.com/office/powerpoint/2010/main" val="3029584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15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40074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46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05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391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r>
              <a:rPr lang="af-ZA"/>
              <a:t>LLM</a:t>
            </a:r>
            <a:r>
              <a:rPr lang="zh-TW" altLang="af-ZA"/>
              <a:t>模型的處理</a:t>
            </a:r>
            <a:endParaRPr lang="af-ZA"/>
          </a:p>
          <a:p>
            <a:pPr marL="171450" indent="-171450">
              <a:buFont typeface="Calibri"/>
              <a:buChar char="-"/>
            </a:pPr>
            <a:r>
              <a:rPr lang="af-ZA"/>
              <a:t>RAG</a:t>
            </a:r>
            <a:r>
              <a:rPr lang="zh-TW" altLang="af-ZA"/>
              <a:t>生成資料存取，管理vectorDB</a:t>
            </a:r>
            <a:endParaRPr lang="zh-TW"/>
          </a:p>
          <a:p>
            <a:pPr marL="171450" indent="-171450">
              <a:buFont typeface="Calibri"/>
              <a:buChar char="-"/>
            </a:pPr>
            <a:r>
              <a:rPr lang="zh-TW" altLang="af-ZA"/>
              <a:t>LLM模型對於使用者互動的回應處理</a:t>
            </a: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00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019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688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58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5D435268-DFF6-4D61-B604-1B37DC8564EF}" type="slidenum">
              <a:rPr lang="zh-TW" altLang="en-US" smtClean="0"/>
              <a:t>3</a:t>
            </a:fld>
            <a:endParaRPr lang="zh-TW" altLang="en-US"/>
          </a:p>
        </p:txBody>
      </p:sp>
    </p:spTree>
    <p:extLst>
      <p:ext uri="{BB962C8B-B14F-4D97-AF65-F5344CB8AC3E}">
        <p14:creationId xmlns:p14="http://schemas.microsoft.com/office/powerpoint/2010/main" val="2327552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356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126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395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需要轉乘 </a:t>
            </a:r>
            <a:r>
              <a:rPr lang="en-US" altLang="zh-TW"/>
              <a:t>gif demo</a:t>
            </a:r>
            <a:endParaRPr lang="zh-TW" altLang="en-US"/>
          </a:p>
        </p:txBody>
      </p:sp>
    </p:spTree>
    <p:extLst>
      <p:ext uri="{BB962C8B-B14F-4D97-AF65-F5344CB8AC3E}">
        <p14:creationId xmlns:p14="http://schemas.microsoft.com/office/powerpoint/2010/main" val="1447711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90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a:t>切一半</a:t>
            </a:r>
          </a:p>
        </p:txBody>
      </p:sp>
    </p:spTree>
    <p:extLst>
      <p:ext uri="{BB962C8B-B14F-4D97-AF65-F5344CB8AC3E}">
        <p14:creationId xmlns:p14="http://schemas.microsoft.com/office/powerpoint/2010/main" val="463199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a:t>陌生人狀態</a:t>
            </a:r>
            <a:r>
              <a:rPr lang="en-US" altLang="zh-TW"/>
              <a:t>+</a:t>
            </a:r>
            <a:r>
              <a:rPr lang="zh-TW" altLang="en-US"/>
              <a:t>偽造連結</a:t>
            </a:r>
          </a:p>
        </p:txBody>
      </p:sp>
    </p:spTree>
    <p:extLst>
      <p:ext uri="{BB962C8B-B14F-4D97-AF65-F5344CB8AC3E}">
        <p14:creationId xmlns:p14="http://schemas.microsoft.com/office/powerpoint/2010/main" val="2463510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419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a:t>API</a:t>
            </a:r>
            <a:r>
              <a:rPr lang="zh-TW" altLang="en-US"/>
              <a:t> 請求爆了，沒寫好一直抓頁面的元素請求相同的東西</a:t>
            </a: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131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a:t>API</a:t>
            </a:r>
            <a:r>
              <a:rPr lang="zh-TW" altLang="en-US"/>
              <a:t> 請求爆了，沒寫好一直抓頁面的元素請求相同的東西</a:t>
            </a: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5900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en-US"/>
              <a:t>2022</a:t>
            </a:r>
            <a:r>
              <a:rPr lang="en-US" altLang="zh-TW"/>
              <a:t> </a:t>
            </a:r>
            <a:r>
              <a:rPr lang="zh-TW" altLang="en-US"/>
              <a:t>年</a:t>
            </a:r>
            <a:r>
              <a:rPr lang="en-US"/>
              <a:t> 12</a:t>
            </a:r>
            <a:r>
              <a:rPr lang="en-US" altLang="zh-TW"/>
              <a:t> </a:t>
            </a:r>
            <a:r>
              <a:rPr lang="zh-TW" altLang="en-US"/>
              <a:t>月時</a:t>
            </a:r>
            <a:r>
              <a:rPr lang="zh-TW"/>
              <a:t>以保單借款、聖誕節賀卡為主題，發送釣魚郵件，並以「Merry Christmas，聖誕快樂」為主旨的魚叉式釣魚信</a:t>
            </a:r>
          </a:p>
          <a:p>
            <a:pPr>
              <a:buNone/>
            </a:pPr>
            <a:endParaRPr lang="zh-TW"/>
          </a:p>
          <a:p>
            <a:pPr>
              <a:buNone/>
            </a:pPr>
            <a:r>
              <a:rPr lang="zh-TW"/>
              <a:t>TeamT5 研判，攻擊者於 2022 年 12 月時，便以「Merry Christmas，聖誕快樂」為主旨的魚叉式釣魚信展開攻擊行動，釣魚信附帶一個惡意的 7z 格式壓縮檔「Christmas notice.7z」。解壓縮之後，該檔案會投放一個 CobaltStrike Beacon 載入程式</a:t>
            </a:r>
            <a:r>
              <a:rPr lang="zh-TW" altLang="en-US"/>
              <a:t>       </a:t>
            </a:r>
            <a:r>
              <a:rPr lang="zh-TW"/>
              <a:t>網絡滲透測試工具  </a:t>
            </a:r>
            <a:r>
              <a:rPr lang="zh-TW" altLang="en-US"/>
              <a:t>可能會削弱國家經濟實力 </a:t>
            </a:r>
            <a:endParaRPr lang="zh-TW"/>
          </a:p>
        </p:txBody>
      </p:sp>
    </p:spTree>
    <p:extLst>
      <p:ext uri="{BB962C8B-B14F-4D97-AF65-F5344CB8AC3E}">
        <p14:creationId xmlns:p14="http://schemas.microsoft.com/office/powerpoint/2010/main" val="48281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儲存庫現在沒有公開</a:t>
            </a:r>
          </a:p>
        </p:txBody>
      </p:sp>
    </p:spTree>
    <p:extLst>
      <p:ext uri="{BB962C8B-B14F-4D97-AF65-F5344CB8AC3E}">
        <p14:creationId xmlns:p14="http://schemas.microsoft.com/office/powerpoint/2010/main" val="3429477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436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05070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99547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039983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65011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106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276987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285121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None/>
            </a:pPr>
            <a:r>
              <a:rPr lang="zh-TW" altLang="en-US"/>
              <a:t>最近</a:t>
            </a:r>
            <a:r>
              <a:rPr lang="en-US"/>
              <a:t>CrowdStrike</a:t>
            </a:r>
            <a:r>
              <a:rPr lang="en-US" altLang="zh-TW"/>
              <a:t> </a:t>
            </a:r>
            <a:r>
              <a:rPr lang="zh-TW" altLang="en-US"/>
              <a:t>更新引發全球電腦大當機駭客趁機發送釣魚郵件誘騙用戶下載惡意程式。這些釣魚郵件偽裝成德國廠商發出的郵件，誘導用戶</a:t>
            </a:r>
            <a:endParaRPr lang="zh-TW"/>
          </a:p>
          <a:p>
            <a:pPr>
              <a:buNone/>
            </a:pPr>
            <a:r>
              <a:rPr lang="zh-TW" altLang="en-US"/>
              <a:t>下載</a:t>
            </a:r>
            <a:r>
              <a:rPr lang="en-US"/>
              <a:t> CrowdStrike</a:t>
            </a:r>
            <a:r>
              <a:rPr lang="en-US" altLang="zh-TW"/>
              <a:t> </a:t>
            </a:r>
            <a:r>
              <a:rPr lang="zh-TW" altLang="en-US"/>
              <a:t>當機報告。讓用戶下載到的</a:t>
            </a:r>
            <a:r>
              <a:rPr lang="en-US"/>
              <a:t>ZIP</a:t>
            </a:r>
            <a:r>
              <a:rPr lang="en-US" altLang="zh-TW"/>
              <a:t> </a:t>
            </a:r>
            <a:r>
              <a:rPr lang="zh-TW" altLang="en-US"/>
              <a:t>壓縮檔裡含有冒充</a:t>
            </a:r>
            <a:r>
              <a:rPr lang="en-US"/>
              <a:t> </a:t>
            </a:r>
            <a:r>
              <a:rPr lang="en-US" err="1"/>
              <a:t>JQuery</a:t>
            </a:r>
            <a:r>
              <a:rPr lang="en-US"/>
              <a:t> v3.7.1</a:t>
            </a:r>
            <a:r>
              <a:rPr lang="en-US" altLang="zh-TW"/>
              <a:t> </a:t>
            </a:r>
            <a:r>
              <a:rPr lang="zh-TW" altLang="en-US"/>
              <a:t>的惡意程式</a:t>
            </a:r>
            <a:endParaRPr lang="zh-TW"/>
          </a:p>
        </p:txBody>
      </p:sp>
    </p:spTree>
    <p:extLst>
      <p:ext uri="{BB962C8B-B14F-4D97-AF65-F5344CB8AC3E}">
        <p14:creationId xmlns:p14="http://schemas.microsoft.com/office/powerpoint/2010/main" val="383907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a:t>魚叉式釣魚</a:t>
            </a:r>
            <a:endParaRPr lang="en-US" altLang="zh-TW"/>
          </a:p>
          <a:p>
            <a:pPr marL="158750" indent="0">
              <a:buNone/>
            </a:pPr>
            <a:r>
              <a:rPr lang="en-US" altLang="zh-TW"/>
              <a:t>Spear phishing</a:t>
            </a:r>
            <a:endParaRPr lang="zh-TW" altLang="en-US"/>
          </a:p>
        </p:txBody>
      </p:sp>
    </p:spTree>
    <p:extLst>
      <p:ext uri="{BB962C8B-B14F-4D97-AF65-F5344CB8AC3E}">
        <p14:creationId xmlns:p14="http://schemas.microsoft.com/office/powerpoint/2010/main" val="35158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04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0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00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3113EA-690B-2DB9-6E14-10C5F1B1F2C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E9E830D-CEC0-ABCA-39AE-AEB1AE46E9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6A5F193-E7AC-DF9B-54C0-A8119D684508}"/>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BF15D838-52A7-A63A-A1DE-F1F76202E2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15CB20-5793-D4E0-313C-19054460248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915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7630D0-01E5-1EF6-6D8E-436F9B4F260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FF0802F-EE90-BE74-7D18-DD071803218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C9A64C-8BEB-4321-41DF-21764A5EEC03}"/>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DF8447DD-895A-8D19-5B9B-3A433DF5B5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B1AAB6-2003-DF4F-6435-52328934533A}"/>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12164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6D0DFB8-4A76-5888-C859-25689BF967F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C8A0A6-05F6-6A3B-D894-FF2E75D5C98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72BC9C8-394B-1F17-FAD0-104E34A098C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0A516820-CCE5-D48E-A785-4A87AF57103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052131-DC9B-03B1-06F8-4121F246B7BB}"/>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047547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標題及內容">
  <p:cSld name="1_標題及內容">
    <p:spTree>
      <p:nvGrpSpPr>
        <p:cNvPr id="1" name="Shape 21"/>
        <p:cNvGrpSpPr/>
        <p:nvPr/>
      </p:nvGrpSpPr>
      <p:grpSpPr>
        <a:xfrm>
          <a:off x="0" y="0"/>
          <a:ext cx="0" cy="0"/>
          <a:chOff x="0" y="0"/>
          <a:chExt cx="0" cy="0"/>
        </a:xfrm>
      </p:grpSpPr>
      <p:pic>
        <p:nvPicPr>
          <p:cNvPr id="22" name="Google Shape;22;p9"/>
          <p:cNvPicPr preferRelativeResize="0"/>
          <p:nvPr/>
        </p:nvPicPr>
        <p:blipFill rotWithShape="1">
          <a:blip r:embed="rId2">
            <a:alphaModFix/>
          </a:blip>
          <a:srcRect/>
          <a:stretch/>
        </p:blipFill>
        <p:spPr>
          <a:xfrm>
            <a:off x="3481" y="0"/>
            <a:ext cx="12185037" cy="6858000"/>
          </a:xfrm>
          <a:prstGeom prst="rect">
            <a:avLst/>
          </a:prstGeom>
          <a:noFill/>
          <a:ln>
            <a:noFill/>
          </a:ln>
        </p:spPr>
      </p:pic>
      <p:sp>
        <p:nvSpPr>
          <p:cNvPr id="23" name="Google Shape;23;p9"/>
          <p:cNvSpPr txBox="1">
            <a:spLocks noGrp="1"/>
          </p:cNvSpPr>
          <p:nvPr>
            <p:ph type="title"/>
          </p:nvPr>
        </p:nvSpPr>
        <p:spPr>
          <a:xfrm>
            <a:off x="699303" y="619768"/>
            <a:ext cx="104471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
          <p:cNvSpPr txBox="1">
            <a:spLocks noGrp="1"/>
          </p:cNvSpPr>
          <p:nvPr>
            <p:ph type="body" idx="1"/>
          </p:nvPr>
        </p:nvSpPr>
        <p:spPr>
          <a:xfrm>
            <a:off x="699303" y="2080268"/>
            <a:ext cx="10447117" cy="39732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b="1"/>
            </a:lvl1pPr>
            <a:lvl2pPr marL="914400" lvl="1" indent="-381000" algn="l">
              <a:lnSpc>
                <a:spcPct val="90000"/>
              </a:lnSpc>
              <a:spcBef>
                <a:spcPts val="500"/>
              </a:spcBef>
              <a:spcAft>
                <a:spcPts val="0"/>
              </a:spcAft>
              <a:buClr>
                <a:schemeClr val="dk1"/>
              </a:buClr>
              <a:buSzPts val="2400"/>
              <a:buChar char="•"/>
              <a:defRPr b="1"/>
            </a:lvl2pPr>
            <a:lvl3pPr marL="1371600" lvl="2" indent="-355600" algn="l">
              <a:lnSpc>
                <a:spcPct val="90000"/>
              </a:lnSpc>
              <a:spcBef>
                <a:spcPts val="500"/>
              </a:spcBef>
              <a:spcAft>
                <a:spcPts val="0"/>
              </a:spcAft>
              <a:buClr>
                <a:schemeClr val="dk1"/>
              </a:buClr>
              <a:buSzPts val="2000"/>
              <a:buChar char="•"/>
              <a:defRPr b="1"/>
            </a:lvl3pPr>
            <a:lvl4pPr marL="1828800" lvl="3" indent="-342900" algn="l">
              <a:lnSpc>
                <a:spcPct val="90000"/>
              </a:lnSpc>
              <a:spcBef>
                <a:spcPts val="500"/>
              </a:spcBef>
              <a:spcAft>
                <a:spcPts val="0"/>
              </a:spcAft>
              <a:buClr>
                <a:schemeClr val="dk1"/>
              </a:buClr>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投影片編號版面配置區 2">
            <a:extLst>
              <a:ext uri="{FF2B5EF4-FFF2-40B4-BE49-F238E27FC236}">
                <a16:creationId xmlns:a16="http://schemas.microsoft.com/office/drawing/2014/main" id="{D58B439F-9A81-B924-E364-64EE8B09A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500">
                <a:solidFill>
                  <a:srgbClr val="FFFF00"/>
                </a:solidFill>
                <a:latin typeface="俐方體11號" pitchFamily="2" charset="-120"/>
                <a:ea typeface="俐方體11號" pitchFamily="2" charset="-120"/>
              </a:defRPr>
            </a:lvl1pPr>
          </a:lstStyle>
          <a:p>
            <a:fld id="{AEDCB7AC-C157-4D97-830C-8E7E733073A7}" type="slidenum">
              <a:rPr lang="zh-TW" altLang="en-US" smtClean="0"/>
              <a:pPr/>
              <a:t>‹#›</a:t>
            </a:fld>
            <a:endParaRPr lang="zh-TW" altLang="en-US"/>
          </a:p>
        </p:txBody>
      </p:sp>
    </p:spTree>
    <p:extLst>
      <p:ext uri="{BB962C8B-B14F-4D97-AF65-F5344CB8AC3E}">
        <p14:creationId xmlns:p14="http://schemas.microsoft.com/office/powerpoint/2010/main" val="300063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7E7BD6-E966-AC9D-00CC-B38DCF6523E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DF8C1AE-95AE-0385-2C26-FFE214EBDF1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2E78F34-B1A3-5385-4A4A-C414DC6F450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CCEA3024-8B8F-1DF5-CAF2-09D73FAF005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77E9C2-86C3-B37E-CECB-9F4A63877EFC}"/>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37384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4957-40A4-04E2-0323-C95E97BD099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66FC8FA-B158-C2C2-D1E6-68C7BD43F4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79D0132-95F5-ADF1-F00C-3AA850B5644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44796A64-ECA4-E154-0CFF-47C98487B7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40F2880-ADAE-28C8-21A9-BA82B71E2BB8}"/>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12329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79781-2D86-0FE8-BF84-7E919C97BF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987E999-C99C-C41B-FF0D-0D15E8D3C9B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E040DFA-C6F5-4924-EBA7-D77086D8138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87C4A1E-83BE-7FFC-0CBF-0038BF69553D}"/>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CE93894-DDF3-B844-AF64-0BC419EF465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59B1578-DF79-7252-4F65-BF34F948815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47262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3DC616-88DA-0F34-5A63-7C7BBFE88B8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2AEB618-0325-8BAA-9E6A-E153CEFF0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3399244-DEEC-BDE0-4225-2ED316AC6BB0}"/>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72483D2-452B-49D9-3C40-5BDF79E9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6EFD559-16BB-B712-427E-24C6D7935A4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58458AE-49AC-0979-5372-8AF6220A3049}"/>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8" name="頁尾版面配置區 7">
            <a:extLst>
              <a:ext uri="{FF2B5EF4-FFF2-40B4-BE49-F238E27FC236}">
                <a16:creationId xmlns:a16="http://schemas.microsoft.com/office/drawing/2014/main" id="{33FAE52D-26EF-F242-C974-B6B9E66E1B8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CAC317A-DB0D-A8FE-D457-738D586AF84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9884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BB5A33-59CD-F8F7-7074-9BE86C9645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6EE1C2-E0A6-3F01-37AC-BD14BF6CE41E}"/>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4" name="頁尾版面配置區 3">
            <a:extLst>
              <a:ext uri="{FF2B5EF4-FFF2-40B4-BE49-F238E27FC236}">
                <a16:creationId xmlns:a16="http://schemas.microsoft.com/office/drawing/2014/main" id="{F388BDD4-B8B8-205D-04B3-6FBE5C63FB7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1806C57-3217-01CB-9423-A037EFBE11B2}"/>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198503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699F9D8-3F02-2BC1-5012-4A9DCAFE9EFC}"/>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3" name="頁尾版面配置區 2">
            <a:extLst>
              <a:ext uri="{FF2B5EF4-FFF2-40B4-BE49-F238E27FC236}">
                <a16:creationId xmlns:a16="http://schemas.microsoft.com/office/drawing/2014/main" id="{D70C4AE8-FFEE-18BF-E2C1-A6BB4F46040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862B100-2737-9AC3-118E-44738E24D289}"/>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405340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15520-74A8-63FF-1B14-B4F5632755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56AD95A-36B0-1F78-1FB5-DD6FF156B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BA35F35-233F-5A6A-2A4C-EDAD421C8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2214AA4-EB2A-0532-2BF2-3183C294E78B}"/>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BB6210D5-54E7-E154-8BB9-C94A7BDF44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8762611-4DC5-9C9C-45E2-B5062C730B5E}"/>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380319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DD4CD-3781-9B91-75B2-029B7C12AA1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6B5FB10-F52B-961F-1053-6C15EECF8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CE4E694-03C1-4D4B-28D9-06984C9E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2986C11-C15C-982B-6960-9F338D5D2E60}"/>
              </a:ext>
            </a:extLst>
          </p:cNvPr>
          <p:cNvSpPr>
            <a:spLocks noGrp="1"/>
          </p:cNvSpPr>
          <p:nvPr>
            <p:ph type="dt" sz="half" idx="10"/>
          </p:nvPr>
        </p:nvSpPr>
        <p:spPr/>
        <p:txBody>
          <a:bodyPr/>
          <a:lstStyle/>
          <a:p>
            <a:fld id="{6A23FBE4-F7C4-4E6A-8ED0-90C07E626D88}" type="datetimeFigureOut">
              <a:rPr lang="zh-TW" altLang="en-US" smtClean="0"/>
              <a:t>2024/8/9</a:t>
            </a:fld>
            <a:endParaRPr lang="zh-TW" altLang="en-US"/>
          </a:p>
        </p:txBody>
      </p:sp>
      <p:sp>
        <p:nvSpPr>
          <p:cNvPr id="6" name="頁尾版面配置區 5">
            <a:extLst>
              <a:ext uri="{FF2B5EF4-FFF2-40B4-BE49-F238E27FC236}">
                <a16:creationId xmlns:a16="http://schemas.microsoft.com/office/drawing/2014/main" id="{D5D885C6-8FCB-38BB-4B96-5B4CE147E5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C12AB5-95A9-E733-FCF8-EBC49FA3E061}"/>
              </a:ext>
            </a:extLst>
          </p:cNvPr>
          <p:cNvSpPr>
            <a:spLocks noGrp="1"/>
          </p:cNvSpPr>
          <p:nvPr>
            <p:ph type="sldNum" sz="quarter" idx="12"/>
          </p:nvPr>
        </p:nvSpPr>
        <p:spPr/>
        <p:txBody>
          <a:body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20846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C354E23-6ED3-C238-E382-4292A127B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5B99136-DB4C-0A84-86CC-BCD813F12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135F22-A827-8A43-7E30-BA2D9174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23FBE4-F7C4-4E6A-8ED0-90C07E626D88}" type="datetimeFigureOut">
              <a:rPr lang="zh-TW" altLang="en-US" smtClean="0"/>
              <a:t>2024/8/9</a:t>
            </a:fld>
            <a:endParaRPr lang="zh-TW" altLang="en-US"/>
          </a:p>
        </p:txBody>
      </p:sp>
      <p:sp>
        <p:nvSpPr>
          <p:cNvPr id="5" name="頁尾版面配置區 4">
            <a:extLst>
              <a:ext uri="{FF2B5EF4-FFF2-40B4-BE49-F238E27FC236}">
                <a16:creationId xmlns:a16="http://schemas.microsoft.com/office/drawing/2014/main" id="{89876067-D797-9655-58EA-F4751834E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BABDC89-49DD-7CA3-4279-2AD7494F1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70A018-15A1-4C9B-BE10-CA7306F049C2}" type="slidenum">
              <a:rPr lang="zh-TW" altLang="en-US" smtClean="0"/>
              <a:t>‹#›</a:t>
            </a:fld>
            <a:endParaRPr lang="zh-TW" altLang="en-US"/>
          </a:p>
        </p:txBody>
      </p:sp>
    </p:spTree>
    <p:extLst>
      <p:ext uri="{BB962C8B-B14F-4D97-AF65-F5344CB8AC3E}">
        <p14:creationId xmlns:p14="http://schemas.microsoft.com/office/powerpoint/2010/main" val="2773785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eg"/><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hyperlink" Target="https://reurl.cc/MjdN7p"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netmag.tw/2024/07/30/german-users-face-phishing-attack%20%5b2"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戶外, 街道, 文字, 建築 的圖片&#10;&#10;自動產生的描述">
            <a:extLst>
              <a:ext uri="{FF2B5EF4-FFF2-40B4-BE49-F238E27FC236}">
                <a16:creationId xmlns:a16="http://schemas.microsoft.com/office/drawing/2014/main" id="{FAD922A3-761A-350F-D232-4501EDE09358}"/>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artisticBlur radius="42"/>
                    </a14:imgEffect>
                  </a14:imgLayer>
                </a14:imgProps>
              </a:ext>
              <a:ext uri="{28A0092B-C50C-407E-A947-70E740481C1C}">
                <a14:useLocalDpi xmlns:a14="http://schemas.microsoft.com/office/drawing/2010/main" val="0"/>
              </a:ext>
            </a:extLst>
          </a:blip>
          <a:stretch>
            <a:fillRect/>
          </a:stretch>
        </p:blipFill>
        <p:spPr>
          <a:xfrm>
            <a:off x="-818536" y="-2038887"/>
            <a:ext cx="13829071" cy="10575068"/>
          </a:xfrm>
          <a:prstGeom prst="rect">
            <a:avLst/>
          </a:prstGeom>
        </p:spPr>
      </p:pic>
      <p:sp>
        <p:nvSpPr>
          <p:cNvPr id="6" name="文字方塊 5">
            <a:extLst>
              <a:ext uri="{FF2B5EF4-FFF2-40B4-BE49-F238E27FC236}">
                <a16:creationId xmlns:a16="http://schemas.microsoft.com/office/drawing/2014/main" id="{1647C66E-7811-957C-15CE-B8B0F642F59F}"/>
              </a:ext>
            </a:extLst>
          </p:cNvPr>
          <p:cNvSpPr txBox="1"/>
          <p:nvPr/>
        </p:nvSpPr>
        <p:spPr>
          <a:xfrm>
            <a:off x="1746025" y="2862428"/>
            <a:ext cx="7944254" cy="1477328"/>
          </a:xfrm>
          <a:prstGeom prst="rect">
            <a:avLst/>
          </a:prstGeom>
          <a:noFill/>
        </p:spPr>
        <p:txBody>
          <a:bodyPr wrap="square">
            <a:spAutoFit/>
          </a:bodyPr>
          <a:lstStyle/>
          <a:p>
            <a:endParaRPr lang="zh-TW" altLang="en-US" sz="9000"/>
          </a:p>
        </p:txBody>
      </p:sp>
      <p:sp>
        <p:nvSpPr>
          <p:cNvPr id="12" name="矩形 11">
            <a:extLst>
              <a:ext uri="{FF2B5EF4-FFF2-40B4-BE49-F238E27FC236}">
                <a16:creationId xmlns:a16="http://schemas.microsoft.com/office/drawing/2014/main" id="{01C4CF2D-6CC8-40A1-EFBC-92ACFA066623}"/>
              </a:ext>
            </a:extLst>
          </p:cNvPr>
          <p:cNvSpPr>
            <a:spLocks noGrp="1" noRot="1" noMove="1" noResize="1" noEditPoints="1" noAdjustHandles="1" noChangeArrowheads="1" noChangeShapeType="1"/>
          </p:cNvSpPr>
          <p:nvPr/>
        </p:nvSpPr>
        <p:spPr>
          <a:xfrm>
            <a:off x="-627537" y="487217"/>
            <a:ext cx="13228805" cy="6857999"/>
          </a:xfrm>
          <a:prstGeom prst="rect">
            <a:avLst/>
          </a:prstGeom>
          <a:solidFill>
            <a:srgbClr val="F5F5F7">
              <a:alpha val="82000"/>
            </a:srgbClr>
          </a:solidFill>
          <a:ln>
            <a:solidFill>
              <a:schemeClr val="bg1"/>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A7A7A9"/>
              </a:solidFill>
            </a:endParaRPr>
          </a:p>
        </p:txBody>
      </p:sp>
      <p:sp>
        <p:nvSpPr>
          <p:cNvPr id="11" name="矩形 10">
            <a:extLst>
              <a:ext uri="{FF2B5EF4-FFF2-40B4-BE49-F238E27FC236}">
                <a16:creationId xmlns:a16="http://schemas.microsoft.com/office/drawing/2014/main" id="{A1E0D524-53B5-51DE-34B9-3BA593AB4B61}"/>
              </a:ext>
            </a:extLst>
          </p:cNvPr>
          <p:cNvSpPr/>
          <p:nvPr/>
        </p:nvSpPr>
        <p:spPr>
          <a:xfrm>
            <a:off x="154377" y="490603"/>
            <a:ext cx="11630527" cy="685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副標題 13">
            <a:extLst>
              <a:ext uri="{FF2B5EF4-FFF2-40B4-BE49-F238E27FC236}">
                <a16:creationId xmlns:a16="http://schemas.microsoft.com/office/drawing/2014/main" id="{F3D55B70-9C57-DC5D-D148-26559F463F93}"/>
              </a:ext>
            </a:extLst>
          </p:cNvPr>
          <p:cNvSpPr txBox="1">
            <a:spLocks/>
          </p:cNvSpPr>
          <p:nvPr/>
        </p:nvSpPr>
        <p:spPr>
          <a:xfrm>
            <a:off x="611443" y="3290010"/>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bg1">
                    <a:lumMod val="75000"/>
                  </a:schemeClr>
                </a:solidFill>
                <a:latin typeface="俐方體11號" pitchFamily="2" charset="-120"/>
                <a:ea typeface="俐方體11號" pitchFamily="2" charset="-120"/>
              </a:rPr>
              <a:t>Mail Detector 7 Day</a:t>
            </a:r>
            <a:endParaRPr lang="zh-TW" altLang="en-US" sz="9000" b="1" dirty="0">
              <a:solidFill>
                <a:schemeClr val="bg1">
                  <a:lumMod val="75000"/>
                </a:schemeClr>
              </a:solidFill>
              <a:latin typeface="俐方體11號" pitchFamily="2" charset="-120"/>
              <a:ea typeface="俐方體11號" pitchFamily="2" charset="-120"/>
            </a:endParaRPr>
          </a:p>
        </p:txBody>
      </p:sp>
      <p:sp>
        <p:nvSpPr>
          <p:cNvPr id="21" name="副標題 13">
            <a:extLst>
              <a:ext uri="{FF2B5EF4-FFF2-40B4-BE49-F238E27FC236}">
                <a16:creationId xmlns:a16="http://schemas.microsoft.com/office/drawing/2014/main" id="{5FB840DA-B9D9-B20D-E0CD-EDC024BA57F6}"/>
              </a:ext>
            </a:extLst>
          </p:cNvPr>
          <p:cNvSpPr txBox="1">
            <a:spLocks/>
          </p:cNvSpPr>
          <p:nvPr/>
        </p:nvSpPr>
        <p:spPr>
          <a:xfrm>
            <a:off x="484878" y="3326386"/>
            <a:ext cx="11222244" cy="10907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r>
              <a:rPr lang="en-US" altLang="zh-TW" sz="9000" dirty="0">
                <a:solidFill>
                  <a:schemeClr val="tx1"/>
                </a:solidFill>
                <a:latin typeface="俐方體11號" pitchFamily="2" charset="-120"/>
                <a:ea typeface="俐方體11號" pitchFamily="2" charset="-120"/>
              </a:rPr>
              <a:t>Mail Detector 7 Day</a:t>
            </a:r>
            <a:endParaRPr lang="zh-TW" altLang="en-US" sz="9000" b="1" dirty="0">
              <a:solidFill>
                <a:schemeClr val="bg1"/>
              </a:solidFill>
              <a:latin typeface="俐方體11號" pitchFamily="2" charset="-120"/>
              <a:ea typeface="俐方體11號" pitchFamily="2" charset="-120"/>
            </a:endParaRPr>
          </a:p>
        </p:txBody>
      </p:sp>
    </p:spTree>
    <p:extLst>
      <p:ext uri="{BB962C8B-B14F-4D97-AF65-F5344CB8AC3E}">
        <p14:creationId xmlns:p14="http://schemas.microsoft.com/office/powerpoint/2010/main" val="165509055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mj-ea"/>
                <a:ea typeface="+mj-ea"/>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66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5" name="矩形 4">
            <a:extLst>
              <a:ext uri="{FF2B5EF4-FFF2-40B4-BE49-F238E27FC236}">
                <a16:creationId xmlns:a16="http://schemas.microsoft.com/office/drawing/2014/main" id="{D94A2D82-F8F6-1381-DAE0-8F7A43BEC4A4}"/>
              </a:ext>
            </a:extLst>
          </p:cNvPr>
          <p:cNvSpPr/>
          <p:nvPr/>
        </p:nvSpPr>
        <p:spPr>
          <a:xfrm>
            <a:off x="1074297" y="2334220"/>
            <a:ext cx="4583306" cy="923330"/>
          </a:xfrm>
          <a:prstGeom prst="rect">
            <a:avLst/>
          </a:prstGeom>
          <a:noFill/>
        </p:spPr>
        <p:txBody>
          <a:bodyPr wrap="none" lIns="91440" tIns="45720" rIns="91440" bIns="45720" anchor="t">
            <a:spAutoFit/>
          </a:bodyPr>
          <a:lstStyle/>
          <a:p>
            <a:pPr algn="ctr"/>
            <a:r>
              <a:rPr lang="zh-TW" altLang="en-US" sz="5400" b="1" cap="none" spc="0">
                <a:ln w="0"/>
                <a:solidFill>
                  <a:srgbClr val="FF0000"/>
                </a:solidFill>
                <a:effectLst>
                  <a:outerShdw blurRad="38100" dist="19050" dir="2700000" algn="tl" rotWithShape="0">
                    <a:schemeClr val="dk1">
                      <a:alpha val="40000"/>
                    </a:schemeClr>
                  </a:outerShdw>
                </a:effectLst>
                <a:latin typeface="LXGW WenKai" panose="02020500000000000000" pitchFamily="18" charset="-120"/>
                <a:ea typeface="LXGW WenKai" panose="02020500000000000000" pitchFamily="18" charset="-120"/>
              </a:rPr>
              <a:t>人 是最重要的</a:t>
            </a:r>
            <a:endParaRPr lang="zh-TW" altLang="en-US" sz="5400" b="1" cap="none" spc="0">
              <a:ln w="0"/>
              <a:solidFill>
                <a:srgbClr val="FF0000"/>
              </a:solidFill>
              <a:effectLst>
                <a:outerShdw blurRad="38100" dist="19050" dir="2700000" algn="tl" rotWithShape="0">
                  <a:srgbClr val="000000">
                    <a:alpha val="40000"/>
                  </a:srgbClr>
                </a:outerShdw>
              </a:effectLst>
              <a:latin typeface="LXGW WenKai" panose="02020500000000000000" pitchFamily="18" charset="-120"/>
              <a:ea typeface="LXGW WenKai" panose="02020500000000000000" pitchFamily="18" charset="-120"/>
            </a:endParaRPr>
          </a:p>
        </p:txBody>
      </p:sp>
      <p:pic>
        <p:nvPicPr>
          <p:cNvPr id="4" name="圖片 3" descr="一張含有 文字, 圓形, 標誌, 字型 的圖片&#10;&#10;自動產生的描述">
            <a:extLst>
              <a:ext uri="{FF2B5EF4-FFF2-40B4-BE49-F238E27FC236}">
                <a16:creationId xmlns:a16="http://schemas.microsoft.com/office/drawing/2014/main" id="{28DCF316-9547-467D-D545-5BDEB1674081}"/>
              </a:ext>
            </a:extLst>
          </p:cNvPr>
          <p:cNvPicPr>
            <a:picLocks noChangeAspect="1"/>
          </p:cNvPicPr>
          <p:nvPr/>
        </p:nvPicPr>
        <p:blipFill>
          <a:blip r:embed="rId4"/>
          <a:stretch>
            <a:fillRect/>
          </a:stretch>
        </p:blipFill>
        <p:spPr>
          <a:xfrm>
            <a:off x="6571234" y="1457767"/>
            <a:ext cx="4420273" cy="4688738"/>
          </a:xfrm>
          <a:prstGeom prst="rect">
            <a:avLst/>
          </a:prstGeom>
        </p:spPr>
      </p:pic>
      <p:sp>
        <p:nvSpPr>
          <p:cNvPr id="3" name="矩形 2">
            <a:extLst>
              <a:ext uri="{FF2B5EF4-FFF2-40B4-BE49-F238E27FC236}">
                <a16:creationId xmlns:a16="http://schemas.microsoft.com/office/drawing/2014/main" id="{89791E67-D683-EC03-CDB9-FD278DB2269A}"/>
              </a:ext>
            </a:extLst>
          </p:cNvPr>
          <p:cNvSpPr/>
          <p:nvPr/>
        </p:nvSpPr>
        <p:spPr>
          <a:xfrm>
            <a:off x="7324672" y="2213781"/>
            <a:ext cx="2749471" cy="3170099"/>
          </a:xfrm>
          <a:prstGeom prst="rect">
            <a:avLst/>
          </a:prstGeom>
          <a:noFill/>
        </p:spPr>
        <p:txBody>
          <a:bodyPr wrap="none" lIns="91440" tIns="45720" rIns="91440" bIns="45720">
            <a:spAutoFit/>
          </a:bodyPr>
          <a:lstStyle/>
          <a:p>
            <a:pPr algn="ctr"/>
            <a:r>
              <a:rPr lang="zh-TW" altLang="en-US" sz="20000" b="0" cap="none" spc="0">
                <a:ln w="0"/>
                <a:solidFill>
                  <a:srgbClr val="790BA5"/>
                </a:solidFill>
                <a:effectLst>
                  <a:outerShdw blurRad="38100" dist="19050" dir="2700000" algn="tl" rotWithShape="0">
                    <a:schemeClr val="dk1">
                      <a:alpha val="40000"/>
                    </a:schemeClr>
                  </a:outerShdw>
                </a:effectLst>
              </a:rPr>
              <a:t>人</a:t>
            </a:r>
          </a:p>
        </p:txBody>
      </p:sp>
      <p:sp>
        <p:nvSpPr>
          <p:cNvPr id="10" name="投影片編號版面配置區 9">
            <a:extLst>
              <a:ext uri="{FF2B5EF4-FFF2-40B4-BE49-F238E27FC236}">
                <a16:creationId xmlns:a16="http://schemas.microsoft.com/office/drawing/2014/main" id="{B1966490-D84C-CEBA-7502-08EB037AF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10</a:t>
            </a:fld>
            <a:endParaRPr lang="zh-TW" altLang="en-US"/>
          </a:p>
        </p:txBody>
      </p:sp>
    </p:spTree>
    <p:extLst>
      <p:ext uri="{BB962C8B-B14F-4D97-AF65-F5344CB8AC3E}">
        <p14:creationId xmlns:p14="http://schemas.microsoft.com/office/powerpoint/2010/main" val="4710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6" name="矩形 5">
            <a:extLst>
              <a:ext uri="{FF2B5EF4-FFF2-40B4-BE49-F238E27FC236}">
                <a16:creationId xmlns:a16="http://schemas.microsoft.com/office/drawing/2014/main" id="{5A02B067-8592-354F-1B4D-03CE6CB0F7AD}"/>
              </a:ext>
            </a:extLst>
          </p:cNvPr>
          <p:cNvSpPr/>
          <p:nvPr/>
        </p:nvSpPr>
        <p:spPr>
          <a:xfrm>
            <a:off x="600822" y="389024"/>
            <a:ext cx="3185487" cy="923330"/>
          </a:xfrm>
          <a:prstGeom prst="rect">
            <a:avLst/>
          </a:prstGeom>
          <a:noFill/>
        </p:spPr>
        <p:txBody>
          <a:bodyPr wrap="none" lIns="91440" tIns="45720" rIns="91440" bIns="45720" anchor="t">
            <a:spAutoFit/>
          </a:bodyPr>
          <a:lstStyle/>
          <a:p>
            <a:pPr algn="ctr"/>
            <a:r>
              <a:rPr lang="zh-TW" altLang="en-US" sz="5400">
                <a:ln w="0"/>
                <a:solidFill>
                  <a:schemeClr val="tx1"/>
                </a:solidFill>
                <a:effectLst>
                  <a:outerShdw blurRad="38100" dist="19050" dir="2700000" algn="tl" rotWithShape="0">
                    <a:schemeClr val="dk1">
                      <a:alpha val="40000"/>
                    </a:schemeClr>
                  </a:outerShdw>
                </a:effectLst>
                <a:latin typeface="+mj-ea"/>
                <a:ea typeface="+mj-ea"/>
              </a:rPr>
              <a:t>目標客群​</a:t>
            </a:r>
            <a:r>
              <a:rPr lang="zh-TW" altLang="en-US" sz="5400" b="0" cap="none" spc="0">
                <a:ln w="0"/>
                <a:solidFill>
                  <a:schemeClr val="tx1"/>
                </a:solidFill>
                <a:effectLst>
                  <a:outerShdw blurRad="38100" dist="19050" dir="2700000" algn="tl" rotWithShape="0">
                    <a:schemeClr val="dk1">
                      <a:alpha val="40000"/>
                    </a:schemeClr>
                  </a:outerShdw>
                </a:effectLst>
                <a:latin typeface="+mj-ea"/>
                <a:ea typeface="+mj-ea"/>
              </a:rPr>
              <a:t> </a:t>
            </a:r>
            <a:endParaRPr lang="en-US" altLang="zh-TW" sz="5400" b="0" cap="none" spc="0">
              <a:ln w="0"/>
              <a:solidFill>
                <a:schemeClr val="tx1"/>
              </a:solidFill>
              <a:effectLst>
                <a:outerShdw blurRad="38100" dist="19050" dir="2700000" algn="tl" rotWithShape="0">
                  <a:srgbClr val="000000">
                    <a:alpha val="40000"/>
                  </a:srgbClr>
                </a:outerShdw>
              </a:effectLst>
              <a:latin typeface="+mj-ea"/>
              <a:ea typeface="+mj-ea"/>
            </a:endParaRPr>
          </a:p>
        </p:txBody>
      </p:sp>
      <p:sp>
        <p:nvSpPr>
          <p:cNvPr id="2" name="文字方塊 1">
            <a:extLst>
              <a:ext uri="{FF2B5EF4-FFF2-40B4-BE49-F238E27FC236}">
                <a16:creationId xmlns:a16="http://schemas.microsoft.com/office/drawing/2014/main" id="{8917BEA8-6A13-3E0B-AA63-8864E1A5961F}"/>
              </a:ext>
            </a:extLst>
          </p:cNvPr>
          <p:cNvSpPr txBox="1"/>
          <p:nvPr/>
        </p:nvSpPr>
        <p:spPr>
          <a:xfrm>
            <a:off x="748722" y="2337619"/>
            <a:ext cx="863778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0000" b="1">
                <a:latin typeface="Zhuque Fangsong (technical pre"/>
                <a:ea typeface="Yu Gothic" panose="020B0400000000000000" pitchFamily="34" charset="-128"/>
              </a:rPr>
              <a:t>所有人！！！</a:t>
            </a:r>
            <a:endParaRPr lang="en-US" altLang="zh-TW" sz="10000" b="1" strike="sngStrike">
              <a:latin typeface="Zhuque Fangsong (technical pre"/>
              <a:ea typeface="Yu Gothic" panose="020B0400000000000000" pitchFamily="34" charset="-128"/>
            </a:endParaRPr>
          </a:p>
        </p:txBody>
      </p:sp>
      <p:sp>
        <p:nvSpPr>
          <p:cNvPr id="3" name="投影片編號版面配置區 2">
            <a:extLst>
              <a:ext uri="{FF2B5EF4-FFF2-40B4-BE49-F238E27FC236}">
                <a16:creationId xmlns:a16="http://schemas.microsoft.com/office/drawing/2014/main" id="{9A3DFE4D-0A04-E961-B03C-0B4966D4F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11</a:t>
            </a:fld>
            <a:endParaRPr lang="zh-TW" altLang="en-US"/>
          </a:p>
        </p:txBody>
      </p:sp>
    </p:spTree>
    <p:extLst>
      <p:ext uri="{BB962C8B-B14F-4D97-AF65-F5344CB8AC3E}">
        <p14:creationId xmlns:p14="http://schemas.microsoft.com/office/powerpoint/2010/main" val="1955912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sp>
        <p:nvSpPr>
          <p:cNvPr id="6" name="標題 1">
            <a:extLst>
              <a:ext uri="{FF2B5EF4-FFF2-40B4-BE49-F238E27FC236}">
                <a16:creationId xmlns:a16="http://schemas.microsoft.com/office/drawing/2014/main" id="{103BA750-581A-87BB-0462-F5D432EF286A}"/>
              </a:ext>
            </a:extLst>
          </p:cNvPr>
          <p:cNvSpPr txBox="1">
            <a:spLocks/>
          </p:cNvSpPr>
          <p:nvPr/>
        </p:nvSpPr>
        <p:spPr>
          <a:xfrm>
            <a:off x="539763" y="419285"/>
            <a:ext cx="385725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sz="6600">
                <a:latin typeface="+mj-ea"/>
                <a:ea typeface="+mj-ea"/>
              </a:rPr>
              <a:t>相關研究</a:t>
            </a:r>
            <a:endParaRPr lang="en-US" altLang="zh-TW" sz="6600">
              <a:latin typeface="+mj-ea"/>
              <a:ea typeface="+mj-ea"/>
            </a:endParaRPr>
          </a:p>
        </p:txBody>
      </p:sp>
      <p:pic>
        <p:nvPicPr>
          <p:cNvPr id="7" name="圖片 6" descr="Ultimate Guide on Retrieval-Augmented Generation (RAG) - Part 1 - ChatGen">
            <a:extLst>
              <a:ext uri="{FF2B5EF4-FFF2-40B4-BE49-F238E27FC236}">
                <a16:creationId xmlns:a16="http://schemas.microsoft.com/office/drawing/2014/main" id="{43CCAC2A-E0F2-D459-DCFB-3BC214C3FEFF}"/>
              </a:ext>
            </a:extLst>
          </p:cNvPr>
          <p:cNvPicPr>
            <a:picLocks noChangeAspect="1"/>
          </p:cNvPicPr>
          <p:nvPr/>
        </p:nvPicPr>
        <p:blipFill>
          <a:blip r:embed="rId3"/>
          <a:srcRect l="22923" t="11020" r="23543" b="8775"/>
          <a:stretch/>
        </p:blipFill>
        <p:spPr>
          <a:xfrm>
            <a:off x="6451938" y="2036312"/>
            <a:ext cx="4606679" cy="39346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圖片 7" descr="如何利用电子邮件验证解决方案（SPF、DKIM 和DMARC）阻止电子邮件欺骗？">
            <a:extLst>
              <a:ext uri="{FF2B5EF4-FFF2-40B4-BE49-F238E27FC236}">
                <a16:creationId xmlns:a16="http://schemas.microsoft.com/office/drawing/2014/main" id="{36E7F06A-9949-D35D-9BF5-1A3364B8D1B4}"/>
              </a:ext>
            </a:extLst>
          </p:cNvPr>
          <p:cNvPicPr>
            <a:picLocks noChangeAspect="1"/>
          </p:cNvPicPr>
          <p:nvPr/>
        </p:nvPicPr>
        <p:blipFill>
          <a:blip r:embed="rId4"/>
          <a:stretch>
            <a:fillRect/>
          </a:stretch>
        </p:blipFill>
        <p:spPr>
          <a:xfrm>
            <a:off x="387363" y="2784409"/>
            <a:ext cx="5534525" cy="293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6D622B44-34AF-B3B1-B84F-EFD6956D5ABA}"/>
              </a:ext>
            </a:extLst>
          </p:cNvPr>
          <p:cNvSpPr>
            <a:spLocks noGrp="1"/>
          </p:cNvSpPr>
          <p:nvPr>
            <p:ph type="sldNum" sz="quarter" idx="4"/>
          </p:nvPr>
        </p:nvSpPr>
        <p:spPr/>
        <p:txBody>
          <a:bodyPr/>
          <a:lstStyle/>
          <a:p>
            <a:fld id="{AEDCB7AC-C157-4D97-830C-8E7E733073A7}" type="slidenum">
              <a:rPr lang="zh-TW" altLang="en-US" smtClean="0"/>
              <a:pPr/>
              <a:t>12</a:t>
            </a:fld>
            <a:endParaRPr lang="zh-TW" altLang="en-US"/>
          </a:p>
        </p:txBody>
      </p:sp>
    </p:spTree>
    <p:extLst>
      <p:ext uri="{BB962C8B-B14F-4D97-AF65-F5344CB8AC3E}">
        <p14:creationId xmlns:p14="http://schemas.microsoft.com/office/powerpoint/2010/main" val="171372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457116" y="382829"/>
            <a:ext cx="5455340"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Yozai Medium"/>
              </a:rPr>
              <a:t>模型怎麼辦？</a:t>
            </a:r>
            <a:r>
              <a:rPr lang="zh-TW" altLang="en-US" sz="5400">
                <a:ln w="0"/>
                <a:solidFill>
                  <a:schemeClr val="tx1"/>
                </a:solidFill>
                <a:effectLst>
                  <a:outerShdw blurRad="38100" dist="19050" dir="2700000" algn="tl" rotWithShape="0">
                    <a:schemeClr val="dk1">
                      <a:alpha val="40000"/>
                    </a:schemeClr>
                  </a:outerShdw>
                </a:effectLst>
              </a:rPr>
              <a:t>​</a:t>
            </a:r>
            <a:r>
              <a:rPr lang="zh-TW" altLang="en-US" sz="5400" b="0" cap="none" spc="0">
                <a:ln w="0"/>
                <a:solidFill>
                  <a:schemeClr val="tx1"/>
                </a:solidFill>
                <a:effectLst>
                  <a:outerShdw blurRad="38100" dist="19050" dir="2700000" algn="tl" rotWithShape="0">
                    <a:schemeClr val="dk1">
                      <a:alpha val="40000"/>
                    </a:schemeClr>
                  </a:outerShdw>
                </a:effectLst>
              </a:rPr>
              <a:t> </a:t>
            </a:r>
            <a:endParaRPr lang="en-US" altLang="zh-TW" sz="5400" b="0" cap="none" spc="0">
              <a:ln w="0"/>
              <a:solidFill>
                <a:schemeClr val="tx1"/>
              </a:solidFill>
              <a:effectLst>
                <a:outerShdw blurRad="38100" dist="19050" dir="2700000" algn="tl" rotWithShape="0">
                  <a:srgbClr val="000000">
                    <a:alpha val="40000"/>
                  </a:srgbClr>
                </a:outerShdw>
              </a:effectLst>
            </a:endParaRPr>
          </a:p>
        </p:txBody>
      </p:sp>
      <p:pic>
        <p:nvPicPr>
          <p:cNvPr id="3" name="圖片 2" descr="一張含有 文字, 卡通, 虛構小說, 虛構角色 的圖片&#10;&#10;自動產生的描述">
            <a:extLst>
              <a:ext uri="{FF2B5EF4-FFF2-40B4-BE49-F238E27FC236}">
                <a16:creationId xmlns:a16="http://schemas.microsoft.com/office/drawing/2014/main" id="{BE094D7A-B3EF-6C0B-01C6-2817212445E2}"/>
              </a:ext>
            </a:extLst>
          </p:cNvPr>
          <p:cNvPicPr>
            <a:picLocks noChangeAspect="1"/>
          </p:cNvPicPr>
          <p:nvPr/>
        </p:nvPicPr>
        <p:blipFill>
          <a:blip r:embed="rId4"/>
          <a:stretch>
            <a:fillRect/>
          </a:stretch>
        </p:blipFill>
        <p:spPr>
          <a:xfrm>
            <a:off x="2628900" y="1534925"/>
            <a:ext cx="6934200" cy="4720478"/>
          </a:xfrm>
          <a:prstGeom prst="rect">
            <a:avLst/>
          </a:prstGeom>
        </p:spPr>
      </p:pic>
      <p:sp>
        <p:nvSpPr>
          <p:cNvPr id="4" name="投影片編號版面配置區 3">
            <a:extLst>
              <a:ext uri="{FF2B5EF4-FFF2-40B4-BE49-F238E27FC236}">
                <a16:creationId xmlns:a16="http://schemas.microsoft.com/office/drawing/2014/main" id="{8831E91B-05C0-6BC7-0921-7C3A5ACA1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13</a:t>
            </a:fld>
            <a:endParaRPr lang="zh-TW" altLang="en-US"/>
          </a:p>
        </p:txBody>
      </p:sp>
    </p:spTree>
    <p:extLst>
      <p:ext uri="{BB962C8B-B14F-4D97-AF65-F5344CB8AC3E}">
        <p14:creationId xmlns:p14="http://schemas.microsoft.com/office/powerpoint/2010/main" val="371359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571679" y="160199"/>
            <a:ext cx="38661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使用資料</a:t>
            </a:r>
          </a:p>
        </p:txBody>
      </p:sp>
      <p:pic>
        <p:nvPicPr>
          <p:cNvPr id="4" name="圖片 3" descr="一張含有 文字, 螢幕擷取畫面, 圓形, 圖表 的圖片&#10;&#10;自動產生的描述">
            <a:extLst>
              <a:ext uri="{FF2B5EF4-FFF2-40B4-BE49-F238E27FC236}">
                <a16:creationId xmlns:a16="http://schemas.microsoft.com/office/drawing/2014/main" id="{F5C78DD5-816F-03D8-699F-67C87B7583D4}"/>
              </a:ext>
            </a:extLst>
          </p:cNvPr>
          <p:cNvPicPr>
            <a:picLocks noChangeAspect="1"/>
          </p:cNvPicPr>
          <p:nvPr/>
        </p:nvPicPr>
        <p:blipFill>
          <a:blip r:embed="rId4"/>
          <a:srcRect l="9041" t="4286" r="8489" b="8428"/>
          <a:stretch/>
        </p:blipFill>
        <p:spPr>
          <a:xfrm>
            <a:off x="5979120" y="1638478"/>
            <a:ext cx="5325860" cy="4356522"/>
          </a:xfrm>
          <a:prstGeom prst="rect">
            <a:avLst/>
          </a:prstGeom>
        </p:spPr>
      </p:pic>
      <p:sp>
        <p:nvSpPr>
          <p:cNvPr id="5" name="文字方塊 4">
            <a:extLst>
              <a:ext uri="{FF2B5EF4-FFF2-40B4-BE49-F238E27FC236}">
                <a16:creationId xmlns:a16="http://schemas.microsoft.com/office/drawing/2014/main" id="{CFC32A9B-FD63-CF25-D845-AD537184BE7A}"/>
              </a:ext>
            </a:extLst>
          </p:cNvPr>
          <p:cNvSpPr txBox="1"/>
          <p:nvPr/>
        </p:nvSpPr>
        <p:spPr>
          <a:xfrm>
            <a:off x="6630111" y="5996298"/>
            <a:ext cx="55633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000">
                <a:solidFill>
                  <a:srgbClr val="202124"/>
                </a:solidFill>
              </a:rPr>
              <a:t>SMS Spam Collection Dataset</a:t>
            </a:r>
            <a:r>
              <a:rPr lang="en-US" altLang="zh-TW" sz="2000">
                <a:solidFill>
                  <a:srgbClr val="202124"/>
                </a:solidFill>
              </a:rPr>
              <a:t>[7]</a:t>
            </a:r>
            <a:endParaRPr lang="zh-TW" sz="2000"/>
          </a:p>
          <a:p>
            <a:pPr algn="l"/>
            <a:endParaRPr lang="zh-TW" altLang="en-US" sz="2000"/>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5"/>
          <a:srcRect r="592" b="27101"/>
          <a:stretch/>
        </p:blipFill>
        <p:spPr>
          <a:xfrm>
            <a:off x="1204093" y="1153908"/>
            <a:ext cx="4622232" cy="5317319"/>
          </a:xfrm>
          <a:prstGeom prst="rect">
            <a:avLst/>
          </a:prstGeom>
        </p:spPr>
      </p:pic>
      <p:sp>
        <p:nvSpPr>
          <p:cNvPr id="2" name="投影片編號版面配置區 1">
            <a:extLst>
              <a:ext uri="{FF2B5EF4-FFF2-40B4-BE49-F238E27FC236}">
                <a16:creationId xmlns:a16="http://schemas.microsoft.com/office/drawing/2014/main" id="{BB3AC8B1-1FF1-362A-0461-BDBA9A221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14</a:t>
            </a:fld>
            <a:endParaRPr lang="zh-TW" altLang="en-US"/>
          </a:p>
        </p:txBody>
      </p:sp>
    </p:spTree>
    <p:extLst>
      <p:ext uri="{BB962C8B-B14F-4D97-AF65-F5344CB8AC3E}">
        <p14:creationId xmlns:p14="http://schemas.microsoft.com/office/powerpoint/2010/main" val="344335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330290" y="2805"/>
            <a:ext cx="357269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latin typeface="+mj-ea"/>
                <a:ea typeface="+mj-ea"/>
              </a:rPr>
              <a:t>資料標記</a:t>
            </a:r>
          </a:p>
        </p:txBody>
      </p:sp>
      <p:pic>
        <p:nvPicPr>
          <p:cNvPr id="6" name="圖片 5" descr="一張含有 文字, 螢幕擷取畫面, 字型, 數字 的圖片&#10;&#10;自動產生的描述">
            <a:extLst>
              <a:ext uri="{FF2B5EF4-FFF2-40B4-BE49-F238E27FC236}">
                <a16:creationId xmlns:a16="http://schemas.microsoft.com/office/drawing/2014/main" id="{1B5A1A23-94F2-357B-4A95-38997AD881CE}"/>
              </a:ext>
            </a:extLst>
          </p:cNvPr>
          <p:cNvPicPr>
            <a:picLocks noChangeAspect="1"/>
          </p:cNvPicPr>
          <p:nvPr/>
        </p:nvPicPr>
        <p:blipFill>
          <a:blip r:embed="rId4"/>
          <a:srcRect r="592" b="27101"/>
          <a:stretch/>
        </p:blipFill>
        <p:spPr>
          <a:xfrm>
            <a:off x="542723" y="988296"/>
            <a:ext cx="4782653" cy="5501803"/>
          </a:xfrm>
          <a:prstGeom prst="rect">
            <a:avLst/>
          </a:prstGeom>
        </p:spPr>
      </p:pic>
      <p:pic>
        <p:nvPicPr>
          <p:cNvPr id="7" name="圖片 6" descr="免費矢量| 手繪簡單箭頭黃色">
            <a:extLst>
              <a:ext uri="{FF2B5EF4-FFF2-40B4-BE49-F238E27FC236}">
                <a16:creationId xmlns:a16="http://schemas.microsoft.com/office/drawing/2014/main" id="{0C737B15-1C7A-93CC-1C30-4736CEED7F84}"/>
              </a:ext>
            </a:extLst>
          </p:cNvPr>
          <p:cNvPicPr>
            <a:picLocks noChangeAspect="1"/>
          </p:cNvPicPr>
          <p:nvPr/>
        </p:nvPicPr>
        <p:blipFill>
          <a:blip r:embed="rId5"/>
          <a:stretch>
            <a:fillRect/>
          </a:stretch>
        </p:blipFill>
        <p:spPr>
          <a:xfrm>
            <a:off x="5305897" y="2470595"/>
            <a:ext cx="1500881" cy="1572767"/>
          </a:xfrm>
          <a:prstGeom prst="rect">
            <a:avLst/>
          </a:prstGeom>
        </p:spPr>
      </p:pic>
      <p:pic>
        <p:nvPicPr>
          <p:cNvPr id="8" name="圖片 7" descr="一張含有 文字, 字型, 螢幕擷取畫面, 黑與白 的圖片&#10;&#10;自動產生的描述">
            <a:extLst>
              <a:ext uri="{FF2B5EF4-FFF2-40B4-BE49-F238E27FC236}">
                <a16:creationId xmlns:a16="http://schemas.microsoft.com/office/drawing/2014/main" id="{09901167-B7AB-173F-5AA9-E0FA5780D071}"/>
              </a:ext>
            </a:extLst>
          </p:cNvPr>
          <p:cNvPicPr>
            <a:picLocks noChangeAspect="1"/>
          </p:cNvPicPr>
          <p:nvPr/>
        </p:nvPicPr>
        <p:blipFill>
          <a:blip r:embed="rId6"/>
          <a:srcRect t="-302" r="28705" b="47480"/>
          <a:stretch/>
        </p:blipFill>
        <p:spPr>
          <a:xfrm>
            <a:off x="6793677" y="1535600"/>
            <a:ext cx="4924953" cy="4741052"/>
          </a:xfrm>
          <a:prstGeom prst="rect">
            <a:avLst/>
          </a:prstGeom>
        </p:spPr>
      </p:pic>
      <p:sp>
        <p:nvSpPr>
          <p:cNvPr id="2" name="投影片編號版面配置區 1">
            <a:extLst>
              <a:ext uri="{FF2B5EF4-FFF2-40B4-BE49-F238E27FC236}">
                <a16:creationId xmlns:a16="http://schemas.microsoft.com/office/drawing/2014/main" id="{BF0B471D-9BF2-D8E4-0947-5989D1656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15</a:t>
            </a:fld>
            <a:endParaRPr lang="zh-TW" altLang="en-US"/>
          </a:p>
        </p:txBody>
      </p:sp>
    </p:spTree>
    <p:extLst>
      <p:ext uri="{BB962C8B-B14F-4D97-AF65-F5344CB8AC3E}">
        <p14:creationId xmlns:p14="http://schemas.microsoft.com/office/powerpoint/2010/main" val="240093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 name="圖片 3" descr="Using OpenAI-ChatGPT with Drafts - Integration Guides - Drafts Community">
            <a:extLst>
              <a:ext uri="{FF2B5EF4-FFF2-40B4-BE49-F238E27FC236}">
                <a16:creationId xmlns:a16="http://schemas.microsoft.com/office/drawing/2014/main" id="{046A2A1D-97D5-0CF4-1905-F42F0B71B980}"/>
              </a:ext>
            </a:extLst>
          </p:cNvPr>
          <p:cNvPicPr>
            <a:picLocks noChangeAspect="1"/>
          </p:cNvPicPr>
          <p:nvPr/>
        </p:nvPicPr>
        <p:blipFill>
          <a:blip r:embed="rId3"/>
          <a:stretch>
            <a:fillRect/>
          </a:stretch>
        </p:blipFill>
        <p:spPr>
          <a:xfrm>
            <a:off x="1291036" y="2135623"/>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Overview - Chainlit">
            <a:extLst>
              <a:ext uri="{FF2B5EF4-FFF2-40B4-BE49-F238E27FC236}">
                <a16:creationId xmlns:a16="http://schemas.microsoft.com/office/drawing/2014/main" id="{03212B2F-B364-FA3B-CA4D-6D74EC43D553}"/>
              </a:ext>
            </a:extLst>
          </p:cNvPr>
          <p:cNvPicPr>
            <a:picLocks noChangeAspect="1"/>
          </p:cNvPicPr>
          <p:nvPr/>
        </p:nvPicPr>
        <p:blipFill>
          <a:blip r:embed="rId4"/>
          <a:stretch>
            <a:fillRect/>
          </a:stretch>
        </p:blipFill>
        <p:spPr>
          <a:xfrm>
            <a:off x="8273825" y="2394571"/>
            <a:ext cx="3189858" cy="7167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字方塊 1">
            <a:extLst>
              <a:ext uri="{FF2B5EF4-FFF2-40B4-BE49-F238E27FC236}">
                <a16:creationId xmlns:a16="http://schemas.microsoft.com/office/drawing/2014/main" id="{9C973FA2-4A70-7502-94E6-32BEB2EDAEF2}"/>
              </a:ext>
            </a:extLst>
          </p:cNvPr>
          <p:cNvSpPr txBox="1"/>
          <p:nvPr/>
        </p:nvSpPr>
        <p:spPr>
          <a:xfrm>
            <a:off x="4391561" y="689093"/>
            <a:ext cx="34068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000" b="1"/>
              <a:t>網頁交互</a:t>
            </a:r>
          </a:p>
        </p:txBody>
      </p:sp>
      <p:pic>
        <p:nvPicPr>
          <p:cNvPr id="7" name="圖片 6" descr="Unlocking the Power of LLM: Personalized AI Responses with Llama2, Hugging  Face Embeddings and Chroma Vector Store | by Gaurav Jakhar | Medium">
            <a:extLst>
              <a:ext uri="{FF2B5EF4-FFF2-40B4-BE49-F238E27FC236}">
                <a16:creationId xmlns:a16="http://schemas.microsoft.com/office/drawing/2014/main" id="{1FB5FBDB-DAA1-E784-1F67-819E302965E0}"/>
              </a:ext>
            </a:extLst>
          </p:cNvPr>
          <p:cNvPicPr>
            <a:picLocks noChangeAspect="1"/>
          </p:cNvPicPr>
          <p:nvPr/>
        </p:nvPicPr>
        <p:blipFill>
          <a:blip r:embed="rId5"/>
          <a:stretch>
            <a:fillRect/>
          </a:stretch>
        </p:blipFill>
        <p:spPr>
          <a:xfrm>
            <a:off x="3918615" y="3428984"/>
            <a:ext cx="4353234" cy="1899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文字方塊 8">
            <a:extLst>
              <a:ext uri="{FF2B5EF4-FFF2-40B4-BE49-F238E27FC236}">
                <a16:creationId xmlns:a16="http://schemas.microsoft.com/office/drawing/2014/main" id="{3508DD98-A685-CE7C-B03C-293B20A5CFE9}"/>
              </a:ext>
            </a:extLst>
          </p:cNvPr>
          <p:cNvSpPr txBox="1"/>
          <p:nvPr/>
        </p:nvSpPr>
        <p:spPr>
          <a:xfrm>
            <a:off x="1859897" y="4056026"/>
            <a:ext cx="1171575" cy="646331"/>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LLM</a:t>
            </a:r>
            <a:endParaRPr lang="zh-TW"/>
          </a:p>
        </p:txBody>
      </p:sp>
      <p:sp>
        <p:nvSpPr>
          <p:cNvPr id="10" name="文字方塊 9">
            <a:extLst>
              <a:ext uri="{FF2B5EF4-FFF2-40B4-BE49-F238E27FC236}">
                <a16:creationId xmlns:a16="http://schemas.microsoft.com/office/drawing/2014/main" id="{F48A1C35-6AFE-C268-1D65-E04A5710DC2E}"/>
              </a:ext>
            </a:extLst>
          </p:cNvPr>
          <p:cNvSpPr txBox="1"/>
          <p:nvPr/>
        </p:nvSpPr>
        <p:spPr>
          <a:xfrm>
            <a:off x="4598334" y="2134714"/>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RAG Framework</a:t>
            </a:r>
            <a:endParaRPr lang="zh-TW"/>
          </a:p>
        </p:txBody>
      </p:sp>
      <p:sp>
        <p:nvSpPr>
          <p:cNvPr id="11" name="文字方塊 10">
            <a:extLst>
              <a:ext uri="{FF2B5EF4-FFF2-40B4-BE49-F238E27FC236}">
                <a16:creationId xmlns:a16="http://schemas.microsoft.com/office/drawing/2014/main" id="{557025C7-5260-37FB-12DB-3FD6CE3A1CA8}"/>
              </a:ext>
            </a:extLst>
          </p:cNvPr>
          <p:cNvSpPr txBox="1"/>
          <p:nvPr/>
        </p:nvSpPr>
        <p:spPr>
          <a:xfrm>
            <a:off x="8467865" y="3492025"/>
            <a:ext cx="2993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600" b="1"/>
              <a:t>User</a:t>
            </a:r>
          </a:p>
          <a:p>
            <a:pPr algn="ctr"/>
            <a:r>
              <a:rPr lang="zh-TW" altLang="en-US" sz="3600" b="1"/>
              <a:t>Interface</a:t>
            </a:r>
          </a:p>
        </p:txBody>
      </p:sp>
      <p:sp>
        <p:nvSpPr>
          <p:cNvPr id="3" name="投影片編號版面配置區 2">
            <a:extLst>
              <a:ext uri="{FF2B5EF4-FFF2-40B4-BE49-F238E27FC236}">
                <a16:creationId xmlns:a16="http://schemas.microsoft.com/office/drawing/2014/main" id="{96903408-1E72-3C41-AE23-A511B746A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16</a:t>
            </a:fld>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985608E-5283-3FB4-C9E8-4A78A3CFE81B}"/>
              </a:ext>
            </a:extLst>
          </p:cNvPr>
          <p:cNvPicPr>
            <a:picLocks noChangeAspect="1"/>
          </p:cNvPicPr>
          <p:nvPr/>
        </p:nvPicPr>
        <p:blipFill>
          <a:blip r:embed="rId2"/>
          <a:stretch>
            <a:fillRect/>
          </a:stretch>
        </p:blipFill>
        <p:spPr>
          <a:xfrm>
            <a:off x="285750" y="1657350"/>
            <a:ext cx="11620500" cy="3543300"/>
          </a:xfrm>
          <a:prstGeom prst="rect">
            <a:avLst/>
          </a:prstGeom>
        </p:spPr>
      </p:pic>
      <p:sp>
        <p:nvSpPr>
          <p:cNvPr id="2" name="投影片編號版面配置區 1">
            <a:extLst>
              <a:ext uri="{FF2B5EF4-FFF2-40B4-BE49-F238E27FC236}">
                <a16:creationId xmlns:a16="http://schemas.microsoft.com/office/drawing/2014/main" id="{A6FE6758-CAD6-2742-F332-D79C1040CEC8}"/>
              </a:ext>
            </a:extLst>
          </p:cNvPr>
          <p:cNvSpPr>
            <a:spLocks noGrp="1"/>
          </p:cNvSpPr>
          <p:nvPr>
            <p:ph type="sldNum" sz="quarter" idx="4"/>
          </p:nvPr>
        </p:nvSpPr>
        <p:spPr/>
        <p:txBody>
          <a:bodyPr/>
          <a:lstStyle/>
          <a:p>
            <a:fld id="{AEDCB7AC-C157-4D97-830C-8E7E733073A7}" type="slidenum">
              <a:rPr lang="zh-TW" altLang="en-US" smtClean="0"/>
              <a:pPr/>
              <a:t>17</a:t>
            </a:fld>
            <a:endParaRPr lang="zh-TW" altLang="en-US"/>
          </a:p>
        </p:txBody>
      </p:sp>
    </p:spTree>
    <p:extLst>
      <p:ext uri="{BB962C8B-B14F-4D97-AF65-F5344CB8AC3E}">
        <p14:creationId xmlns:p14="http://schemas.microsoft.com/office/powerpoint/2010/main" val="342947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1235275" y="698544"/>
            <a:ext cx="973058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sz="6000" b="1">
                <a:latin typeface="+mj-lt"/>
                <a:ea typeface="+mj-ea"/>
              </a:rPr>
              <a:t>RAG </a:t>
            </a:r>
            <a:endParaRPr lang="zh-TW" altLang="en-US" sz="6000">
              <a:latin typeface="+mj-lt"/>
              <a:ea typeface="+mj-ea"/>
            </a:endParaRPr>
          </a:p>
          <a:p>
            <a:pPr algn="ctr"/>
            <a:r>
              <a:rPr lang="zh-TW" sz="4000" b="1">
                <a:latin typeface="+mj-lt"/>
                <a:ea typeface="+mj-ea"/>
              </a:rPr>
              <a:t>(Retrieval Augmented Generation)</a:t>
            </a:r>
            <a:endParaRPr lang="zh-TW" sz="4000">
              <a:latin typeface="+mj-lt"/>
              <a:ea typeface="+mj-ea"/>
            </a:endParaRPr>
          </a:p>
        </p:txBody>
      </p:sp>
      <p:pic>
        <p:nvPicPr>
          <p:cNvPr id="4" name="圖片 3" descr="一張含有 文字, 圖表, 螢幕擷取畫面, 字型 的圖片&#10;&#10;自動產生的描述">
            <a:extLst>
              <a:ext uri="{FF2B5EF4-FFF2-40B4-BE49-F238E27FC236}">
                <a16:creationId xmlns:a16="http://schemas.microsoft.com/office/drawing/2014/main" id="{E1BB86F0-8297-421E-7A6D-9099F065AAB2}"/>
              </a:ext>
            </a:extLst>
          </p:cNvPr>
          <p:cNvPicPr>
            <a:picLocks noChangeAspect="1"/>
          </p:cNvPicPr>
          <p:nvPr/>
        </p:nvPicPr>
        <p:blipFill>
          <a:blip r:embed="rId4"/>
          <a:stretch>
            <a:fillRect/>
          </a:stretch>
        </p:blipFill>
        <p:spPr>
          <a:xfrm>
            <a:off x="1234757" y="2305505"/>
            <a:ext cx="9732645" cy="3564255"/>
          </a:xfrm>
          <a:prstGeom prst="rect">
            <a:avLst/>
          </a:prstGeom>
        </p:spPr>
      </p:pic>
      <p:sp>
        <p:nvSpPr>
          <p:cNvPr id="2" name="文字方塊 1">
            <a:extLst>
              <a:ext uri="{FF2B5EF4-FFF2-40B4-BE49-F238E27FC236}">
                <a16:creationId xmlns:a16="http://schemas.microsoft.com/office/drawing/2014/main" id="{68B0B945-90D6-2151-797A-7350915D607B}"/>
              </a:ext>
            </a:extLst>
          </p:cNvPr>
          <p:cNvSpPr txBox="1"/>
          <p:nvPr/>
        </p:nvSpPr>
        <p:spPr>
          <a:xfrm>
            <a:off x="1627790" y="2723529"/>
            <a:ext cx="1850863" cy="461665"/>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Documents</a:t>
            </a:r>
            <a:endParaRPr lang="zh-TW" sz="2400"/>
          </a:p>
        </p:txBody>
      </p:sp>
      <p:sp>
        <p:nvSpPr>
          <p:cNvPr id="5" name="文字方塊 4">
            <a:extLst>
              <a:ext uri="{FF2B5EF4-FFF2-40B4-BE49-F238E27FC236}">
                <a16:creationId xmlns:a16="http://schemas.microsoft.com/office/drawing/2014/main" id="{2C5670E6-0B20-FF41-782C-F0624A11BE5A}"/>
              </a:ext>
            </a:extLst>
          </p:cNvPr>
          <p:cNvSpPr txBox="1"/>
          <p:nvPr/>
        </p:nvSpPr>
        <p:spPr>
          <a:xfrm>
            <a:off x="4532914" y="2961651"/>
            <a:ext cx="1434145" cy="461665"/>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Chunks</a:t>
            </a:r>
            <a:endParaRPr lang="zh-TW" sz="2400"/>
          </a:p>
        </p:txBody>
      </p:sp>
      <p:sp>
        <p:nvSpPr>
          <p:cNvPr id="6" name="文字方塊 5">
            <a:extLst>
              <a:ext uri="{FF2B5EF4-FFF2-40B4-BE49-F238E27FC236}">
                <a16:creationId xmlns:a16="http://schemas.microsoft.com/office/drawing/2014/main" id="{F6974551-D6F7-3AF9-F695-694A47DBA985}"/>
              </a:ext>
            </a:extLst>
          </p:cNvPr>
          <p:cNvSpPr txBox="1"/>
          <p:nvPr/>
        </p:nvSpPr>
        <p:spPr>
          <a:xfrm>
            <a:off x="6402195" y="3187870"/>
            <a:ext cx="2053270" cy="473571"/>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Embeddings</a:t>
            </a:r>
            <a:endParaRPr lang="zh-TW" sz="2400"/>
          </a:p>
        </p:txBody>
      </p:sp>
      <p:sp>
        <p:nvSpPr>
          <p:cNvPr id="7" name="文字方塊 6">
            <a:extLst>
              <a:ext uri="{FF2B5EF4-FFF2-40B4-BE49-F238E27FC236}">
                <a16:creationId xmlns:a16="http://schemas.microsoft.com/office/drawing/2014/main" id="{EF61B2F1-34CB-71BA-29F7-55E129413614}"/>
              </a:ext>
            </a:extLst>
          </p:cNvPr>
          <p:cNvSpPr txBox="1"/>
          <p:nvPr/>
        </p:nvSpPr>
        <p:spPr>
          <a:xfrm>
            <a:off x="9140633" y="3187869"/>
            <a:ext cx="1148396" cy="473571"/>
          </a:xfrm>
          <a:prstGeom prst="rect">
            <a:avLst/>
          </a:prstGeom>
          <a:solidFill>
            <a:schemeClr val="bg1"/>
          </a:solidFill>
          <a:ln w="285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Index</a:t>
            </a:r>
            <a:endParaRPr lang="zh-TW"/>
          </a:p>
        </p:txBody>
      </p:sp>
      <p:sp>
        <p:nvSpPr>
          <p:cNvPr id="8" name="投影片編號版面配置區 7">
            <a:extLst>
              <a:ext uri="{FF2B5EF4-FFF2-40B4-BE49-F238E27FC236}">
                <a16:creationId xmlns:a16="http://schemas.microsoft.com/office/drawing/2014/main" id="{B6F9EF11-9256-286C-499C-130BD20EA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18</a:t>
            </a:fld>
            <a:endParaRPr lang="zh-TW" altLang="en-US"/>
          </a:p>
        </p:txBody>
      </p:sp>
    </p:spTree>
    <p:extLst>
      <p:ext uri="{BB962C8B-B14F-4D97-AF65-F5344CB8AC3E}">
        <p14:creationId xmlns:p14="http://schemas.microsoft.com/office/powerpoint/2010/main" val="39883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E401634-774F-D568-6F09-C301F5E36B10}"/>
              </a:ext>
            </a:extLst>
          </p:cNvPr>
          <p:cNvPicPr>
            <a:picLocks noChangeAspect="1"/>
          </p:cNvPicPr>
          <p:nvPr/>
        </p:nvPicPr>
        <p:blipFill>
          <a:blip r:embed="rId2"/>
          <a:stretch>
            <a:fillRect/>
          </a:stretch>
        </p:blipFill>
        <p:spPr>
          <a:xfrm>
            <a:off x="676275" y="971550"/>
            <a:ext cx="10839450" cy="4914900"/>
          </a:xfrm>
          <a:prstGeom prst="rect">
            <a:avLst/>
          </a:prstGeom>
        </p:spPr>
      </p:pic>
      <p:sp>
        <p:nvSpPr>
          <p:cNvPr id="2" name="投影片編號版面配置區 1">
            <a:extLst>
              <a:ext uri="{FF2B5EF4-FFF2-40B4-BE49-F238E27FC236}">
                <a16:creationId xmlns:a16="http://schemas.microsoft.com/office/drawing/2014/main" id="{D5F6D37B-EAC2-8885-1AA2-508D0B73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19</a:t>
            </a:fld>
            <a:endParaRPr lang="zh-TW" altLang="en-US"/>
          </a:p>
        </p:txBody>
      </p:sp>
    </p:spTree>
    <p:extLst>
      <p:ext uri="{BB962C8B-B14F-4D97-AF65-F5344CB8AC3E}">
        <p14:creationId xmlns:p14="http://schemas.microsoft.com/office/powerpoint/2010/main" val="154701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圓角 6">
            <a:extLst>
              <a:ext uri="{FF2B5EF4-FFF2-40B4-BE49-F238E27FC236}">
                <a16:creationId xmlns:a16="http://schemas.microsoft.com/office/drawing/2014/main" id="{25392B96-170C-BDDA-CDC2-E5E42A8BB987}"/>
              </a:ext>
            </a:extLst>
          </p:cNvPr>
          <p:cNvSpPr/>
          <p:nvPr/>
        </p:nvSpPr>
        <p:spPr>
          <a:xfrm>
            <a:off x="7480645" y="1089610"/>
            <a:ext cx="3938653" cy="5043947"/>
          </a:xfrm>
          <a:prstGeom prst="roundRect">
            <a:avLst/>
          </a:prstGeom>
          <a:solidFill>
            <a:srgbClr val="F6F600">
              <a:alpha val="6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00">
                  <a:alpha val="30000"/>
                </a:srgbClr>
              </a:solidFill>
            </a:endParaRPr>
          </a:p>
        </p:txBody>
      </p:sp>
      <p:pic>
        <p:nvPicPr>
          <p:cNvPr id="9" name="圖片 8" descr="Unveiling the AI-powered cybersecurity guardian: A deep dive into the  evolution of VirusTotal | Devoteam G Cloud">
            <a:extLst>
              <a:ext uri="{FF2B5EF4-FFF2-40B4-BE49-F238E27FC236}">
                <a16:creationId xmlns:a16="http://schemas.microsoft.com/office/drawing/2014/main" id="{ACAF372C-CA5B-7AAE-2144-A81590D109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2000" contrast="98000"/>
                    </a14:imgEffect>
                  </a14:imgLayer>
                </a14:imgProps>
              </a:ext>
            </a:extLst>
          </a:blip>
          <a:srcRect l="5229" t="29651" r="5229" b="27907"/>
          <a:stretch/>
        </p:blipFill>
        <p:spPr>
          <a:xfrm>
            <a:off x="8371081" y="3422024"/>
            <a:ext cx="2373280" cy="646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圖片 9" descr="MailTracker by Hunter: A Simple Email Tracking for Gmail - WizardSourcer">
            <a:extLst>
              <a:ext uri="{FF2B5EF4-FFF2-40B4-BE49-F238E27FC236}">
                <a16:creationId xmlns:a16="http://schemas.microsoft.com/office/drawing/2014/main" id="{94F975D0-5394-1C76-6D18-D40A11982841}"/>
              </a:ext>
            </a:extLst>
          </p:cNvPr>
          <p:cNvPicPr>
            <a:picLocks noChangeAspect="1"/>
          </p:cNvPicPr>
          <p:nvPr/>
        </p:nvPicPr>
        <p:blipFill>
          <a:blip r:embed="rId5"/>
          <a:srcRect l="21895" t="26205" r="20261" b="25295"/>
          <a:stretch/>
        </p:blipFill>
        <p:spPr>
          <a:xfrm>
            <a:off x="8369129" y="2170470"/>
            <a:ext cx="2375232" cy="10987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圖片 5" descr="一張含有 螢幕擷取畫面, 鮮豔, Rectangle, 圖形 的圖片&#10;&#10;自動產生的描述">
            <a:extLst>
              <a:ext uri="{FF2B5EF4-FFF2-40B4-BE49-F238E27FC236}">
                <a16:creationId xmlns:a16="http://schemas.microsoft.com/office/drawing/2014/main" id="{1FD856B8-0423-2EFC-AE10-AF8C20E9B5FA}"/>
              </a:ext>
            </a:extLst>
          </p:cNvPr>
          <p:cNvPicPr>
            <a:picLocks noChangeAspect="1"/>
          </p:cNvPicPr>
          <p:nvPr/>
        </p:nvPicPr>
        <p:blipFill>
          <a:blip r:embed="rId6"/>
          <a:stretch>
            <a:fillRect/>
          </a:stretch>
        </p:blipFill>
        <p:spPr>
          <a:xfrm>
            <a:off x="378846" y="2768587"/>
            <a:ext cx="2032932" cy="2032932"/>
          </a:xfrm>
          <a:prstGeom prst="rect">
            <a:avLst/>
          </a:prstGeom>
        </p:spPr>
      </p:pic>
      <p:pic>
        <p:nvPicPr>
          <p:cNvPr id="8" name="圖片 7" descr="Tampermonkey官方下载_Tampermonkey官方下载电脑版_华军软件园">
            <a:extLst>
              <a:ext uri="{FF2B5EF4-FFF2-40B4-BE49-F238E27FC236}">
                <a16:creationId xmlns:a16="http://schemas.microsoft.com/office/drawing/2014/main" id="{F304FA8B-AC25-DFF2-2FC1-60957327742F}"/>
              </a:ext>
            </a:extLst>
          </p:cNvPr>
          <p:cNvPicPr>
            <a:picLocks noChangeAspect="1"/>
          </p:cNvPicPr>
          <p:nvPr/>
        </p:nvPicPr>
        <p:blipFill>
          <a:blip r:embed="rId7"/>
          <a:stretch>
            <a:fillRect/>
          </a:stretch>
        </p:blipFill>
        <p:spPr>
          <a:xfrm>
            <a:off x="1510950" y="4068546"/>
            <a:ext cx="1742304" cy="10820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矩形 10">
            <a:extLst>
              <a:ext uri="{FF2B5EF4-FFF2-40B4-BE49-F238E27FC236}">
                <a16:creationId xmlns:a16="http://schemas.microsoft.com/office/drawing/2014/main" id="{8979F161-297D-78E3-1990-470AE3A657DE}"/>
              </a:ext>
            </a:extLst>
          </p:cNvPr>
          <p:cNvSpPr/>
          <p:nvPr/>
        </p:nvSpPr>
        <p:spPr>
          <a:xfrm>
            <a:off x="8643915" y="1075381"/>
            <a:ext cx="1646605" cy="923330"/>
          </a:xfrm>
          <a:prstGeom prst="rect">
            <a:avLst/>
          </a:prstGeom>
          <a:noFill/>
        </p:spPr>
        <p:txBody>
          <a:bodyPr wrap="none" lIns="91440" tIns="45720" rIns="91440" bIns="45720">
            <a:spAutoFit/>
          </a:bodyPr>
          <a:lstStyle/>
          <a:p>
            <a:pPr algn="ctr"/>
            <a:r>
              <a:rPr lang="en-US" altLang="zh-TW"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rPr>
              <a:t>APIs</a:t>
            </a:r>
            <a:endParaRPr lang="zh-TW" altLang="en-US" sz="54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endParaRPr>
          </a:p>
        </p:txBody>
      </p:sp>
      <p:sp>
        <p:nvSpPr>
          <p:cNvPr id="14" name="矩形 13">
            <a:extLst>
              <a:ext uri="{FF2B5EF4-FFF2-40B4-BE49-F238E27FC236}">
                <a16:creationId xmlns:a16="http://schemas.microsoft.com/office/drawing/2014/main" id="{8D88CA02-FEFD-49E5-609E-9181928EE19D}"/>
              </a:ext>
            </a:extLst>
          </p:cNvPr>
          <p:cNvSpPr/>
          <p:nvPr/>
        </p:nvSpPr>
        <p:spPr>
          <a:xfrm>
            <a:off x="1440209" y="2012042"/>
            <a:ext cx="6040436" cy="707886"/>
          </a:xfrm>
          <a:prstGeom prst="rect">
            <a:avLst/>
          </a:prstGeom>
          <a:noFill/>
        </p:spPr>
        <p:txBody>
          <a:bodyPr wrap="squar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這則郵件的可信度如何？</a:t>
            </a:r>
            <a:r>
              <a:rPr lang="en-US" altLang="zh-TW" sz="4000" b="1">
                <a:latin typeface="Zhuque Fangsong (technical pre" panose="020B0604020202020204" pitchFamily="2" charset="-122"/>
                <a:ea typeface="Zhuque Fangsong (technical pre" panose="020B0604020202020204" pitchFamily="2" charset="-122"/>
              </a:rPr>
              <a:t> </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5" name="直線單箭頭接點 14">
            <a:extLst>
              <a:ext uri="{FF2B5EF4-FFF2-40B4-BE49-F238E27FC236}">
                <a16:creationId xmlns:a16="http://schemas.microsoft.com/office/drawing/2014/main" id="{AE5317E5-EFBA-32C6-6377-76CC4BE7FFC3}"/>
              </a:ext>
            </a:extLst>
          </p:cNvPr>
          <p:cNvCxnSpPr>
            <a:cxnSpLocks/>
          </p:cNvCxnSpPr>
          <p:nvPr/>
        </p:nvCxnSpPr>
        <p:spPr>
          <a:xfrm flipH="1">
            <a:off x="3421626" y="4248521"/>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801DF0E-B360-C944-4048-635FD93FBE7A}"/>
              </a:ext>
            </a:extLst>
          </p:cNvPr>
          <p:cNvSpPr/>
          <p:nvPr/>
        </p:nvSpPr>
        <p:spPr>
          <a:xfrm>
            <a:off x="3919572" y="4480023"/>
            <a:ext cx="2754280" cy="707886"/>
          </a:xfrm>
          <a:prstGeom prst="rect">
            <a:avLst/>
          </a:prstGeom>
          <a:noFill/>
        </p:spPr>
        <p:txBody>
          <a:bodyPr wrap="none" lIns="91440" tIns="45720" rIns="91440" bIns="45720">
            <a:spAutoFit/>
          </a:bodyPr>
          <a:lstStyle/>
          <a:p>
            <a:pPr algn="ctr"/>
            <a:r>
              <a:rPr lang="zh-TW" altLang="en-US" sz="4000" b="1">
                <a:latin typeface="Zhuque Fangsong (technical pre" panose="020B0604020202020204" pitchFamily="2" charset="-122"/>
                <a:ea typeface="Zhuque Fangsong (technical pre" panose="020B0604020202020204" pitchFamily="2" charset="-122"/>
              </a:rPr>
              <a:t>我覺得</a:t>
            </a:r>
            <a:r>
              <a:rPr lang="en-US" altLang="zh-TW" sz="4000" b="1">
                <a:latin typeface="Zhuque Fangsong (technical pre" panose="020B0604020202020204" pitchFamily="2" charset="-122"/>
                <a:ea typeface="Zhuque Fangsong (technical pre" panose="020B0604020202020204" pitchFamily="2" charset="-122"/>
              </a:rPr>
              <a:t>……</a:t>
            </a:r>
            <a:endParaRPr lang="zh-TW" altLang="en-US" sz="4000" b="1">
              <a:latin typeface="Zhuque Fangsong (technical pre" panose="020B0604020202020204" pitchFamily="2" charset="-122"/>
              <a:ea typeface="Zhuque Fangsong (technical pre" panose="020B0604020202020204" pitchFamily="2" charset="-122"/>
            </a:endParaRPr>
          </a:p>
        </p:txBody>
      </p:sp>
      <p:cxnSp>
        <p:nvCxnSpPr>
          <p:cNvPr id="18" name="直線單箭頭接點 17">
            <a:extLst>
              <a:ext uri="{FF2B5EF4-FFF2-40B4-BE49-F238E27FC236}">
                <a16:creationId xmlns:a16="http://schemas.microsoft.com/office/drawing/2014/main" id="{ED14D77F-B87D-AB93-8EBD-17F8C2B75010}"/>
              </a:ext>
            </a:extLst>
          </p:cNvPr>
          <p:cNvCxnSpPr>
            <a:cxnSpLocks/>
          </p:cNvCxnSpPr>
          <p:nvPr/>
        </p:nvCxnSpPr>
        <p:spPr>
          <a:xfrm>
            <a:off x="3421626" y="3473416"/>
            <a:ext cx="3750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descr="Using OpenAI-ChatGPT with Drafts - Integration Guides - Drafts Community">
            <a:extLst>
              <a:ext uri="{FF2B5EF4-FFF2-40B4-BE49-F238E27FC236}">
                <a16:creationId xmlns:a16="http://schemas.microsoft.com/office/drawing/2014/main" id="{B1A57E99-8805-71F4-C9F3-B88F5AA3CAF4}"/>
              </a:ext>
            </a:extLst>
          </p:cNvPr>
          <p:cNvPicPr>
            <a:picLocks noChangeAspect="1"/>
          </p:cNvPicPr>
          <p:nvPr/>
        </p:nvPicPr>
        <p:blipFill>
          <a:blip r:embed="rId8"/>
          <a:stretch>
            <a:fillRect/>
          </a:stretch>
        </p:blipFill>
        <p:spPr>
          <a:xfrm>
            <a:off x="8316698" y="4248521"/>
            <a:ext cx="2427663" cy="1643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投影片編號版面配置區 2">
            <a:extLst>
              <a:ext uri="{FF2B5EF4-FFF2-40B4-BE49-F238E27FC236}">
                <a16:creationId xmlns:a16="http://schemas.microsoft.com/office/drawing/2014/main" id="{0C078181-AB50-4BEE-5A9C-B357154AA1FA}"/>
              </a:ext>
            </a:extLst>
          </p:cNvPr>
          <p:cNvSpPr>
            <a:spLocks noGrp="1"/>
          </p:cNvSpPr>
          <p:nvPr>
            <p:ph type="sldNum" sz="quarter" idx="4"/>
          </p:nvPr>
        </p:nvSpPr>
        <p:spPr/>
        <p:txBody>
          <a:bodyPr/>
          <a:lstStyle/>
          <a:p>
            <a:fld id="{AEDCB7AC-C157-4D97-830C-8E7E733073A7}" type="slidenum">
              <a:rPr lang="zh-TW" altLang="en-US" smtClean="0"/>
              <a:pPr/>
              <a:t>2</a:t>
            </a:fld>
            <a:endParaRPr lang="zh-TW" altLang="en-US"/>
          </a:p>
        </p:txBody>
      </p:sp>
      <p:sp>
        <p:nvSpPr>
          <p:cNvPr id="4" name="橢圓 12">
            <a:extLst>
              <a:ext uri="{FF2B5EF4-FFF2-40B4-BE49-F238E27FC236}">
                <a16:creationId xmlns:a16="http://schemas.microsoft.com/office/drawing/2014/main" id="{725C1C4B-E598-57FB-8B32-1A99B4C510E6}"/>
              </a:ext>
            </a:extLst>
          </p:cNvPr>
          <p:cNvSpPr/>
          <p:nvPr/>
        </p:nvSpPr>
        <p:spPr>
          <a:xfrm>
            <a:off x="14470322" y="-5239428"/>
            <a:ext cx="5747651" cy="5747651"/>
          </a:xfrm>
          <a:prstGeom prst="ellipse">
            <a:avLst/>
          </a:prstGeom>
          <a:solidFill>
            <a:srgbClr val="FFFF00"/>
          </a:solidFill>
          <a:ln w="12700">
            <a:miter lim="400000"/>
          </a:ln>
        </p:spPr>
        <p:txBody>
          <a:bodyPr lIns="45719" rIns="45719" anchor="ctr"/>
          <a:lstStyle/>
          <a:p>
            <a:pPr algn="ctr">
              <a:defRPr>
                <a:solidFill>
                  <a:srgbClr val="FFFFFF"/>
                </a:solidFill>
              </a:defRPr>
            </a:pPr>
            <a:endParaRPr/>
          </a:p>
        </p:txBody>
      </p:sp>
      <p:sp>
        <p:nvSpPr>
          <p:cNvPr id="5" name="橢圓 15">
            <a:extLst>
              <a:ext uri="{FF2B5EF4-FFF2-40B4-BE49-F238E27FC236}">
                <a16:creationId xmlns:a16="http://schemas.microsoft.com/office/drawing/2014/main" id="{BBEB7B27-B5DA-82B2-C3C5-F6A2B5B20D49}"/>
              </a:ext>
            </a:extLst>
          </p:cNvPr>
          <p:cNvSpPr/>
          <p:nvPr/>
        </p:nvSpPr>
        <p:spPr>
          <a:xfrm>
            <a:off x="823687" y="-8165518"/>
            <a:ext cx="5272312" cy="5272313"/>
          </a:xfrm>
          <a:prstGeom prst="ellipse">
            <a:avLst/>
          </a:prstGeom>
          <a:solidFill>
            <a:srgbClr val="DBDBDB"/>
          </a:solidFill>
          <a:ln w="12700">
            <a:miter lim="400000"/>
          </a:ln>
        </p:spPr>
        <p:txBody>
          <a:bodyPr lIns="45719" rIns="45719" anchor="ctr"/>
          <a:lstStyle/>
          <a:p>
            <a:pPr algn="ctr">
              <a:defRPr>
                <a:solidFill>
                  <a:srgbClr val="FFFFFF"/>
                </a:solidFill>
              </a:defRPr>
            </a:pPr>
            <a:endParaRPr/>
          </a:p>
        </p:txBody>
      </p:sp>
      <p:sp>
        <p:nvSpPr>
          <p:cNvPr id="12" name="橢圓 16">
            <a:extLst>
              <a:ext uri="{FF2B5EF4-FFF2-40B4-BE49-F238E27FC236}">
                <a16:creationId xmlns:a16="http://schemas.microsoft.com/office/drawing/2014/main" id="{12B30F1E-645A-9D5B-C155-9230EA2A8519}"/>
              </a:ext>
            </a:extLst>
          </p:cNvPr>
          <p:cNvSpPr/>
          <p:nvPr/>
        </p:nvSpPr>
        <p:spPr>
          <a:xfrm>
            <a:off x="-6091338" y="7231712"/>
            <a:ext cx="5947229" cy="5947229"/>
          </a:xfrm>
          <a:prstGeom prst="ellipse">
            <a:avLst/>
          </a:prstGeom>
          <a:solidFill>
            <a:srgbClr val="FF3300"/>
          </a:solidFill>
          <a:ln w="12700">
            <a:miter lim="400000"/>
          </a:ln>
        </p:spPr>
        <p:txBody>
          <a:bodyPr lIns="45719" rIns="45719" anchor="ctr"/>
          <a:lstStyle/>
          <a:p>
            <a:pPr algn="ctr">
              <a:defRPr sz="4000">
                <a:solidFill>
                  <a:srgbClr val="FFFFFF"/>
                </a:solidFill>
              </a:defRPr>
            </a:pPr>
            <a:endParaRPr/>
          </a:p>
        </p:txBody>
      </p:sp>
      <p:sp>
        <p:nvSpPr>
          <p:cNvPr id="13" name="橢圓 17">
            <a:extLst>
              <a:ext uri="{FF2B5EF4-FFF2-40B4-BE49-F238E27FC236}">
                <a16:creationId xmlns:a16="http://schemas.microsoft.com/office/drawing/2014/main" id="{9E4C887B-44E2-BA2D-A6BD-7C9E1B6A7175}"/>
              </a:ext>
            </a:extLst>
          </p:cNvPr>
          <p:cNvSpPr/>
          <p:nvPr/>
        </p:nvSpPr>
        <p:spPr>
          <a:xfrm>
            <a:off x="6512591" y="10615517"/>
            <a:ext cx="5272313" cy="5272313"/>
          </a:xfrm>
          <a:prstGeom prst="ellipse">
            <a:avLst/>
          </a:prstGeom>
          <a:solidFill>
            <a:schemeClr val="accent5"/>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7634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Rectangle, 圖表 的圖片&#10;&#10;自動產生的描述">
            <a:extLst>
              <a:ext uri="{FF2B5EF4-FFF2-40B4-BE49-F238E27FC236}">
                <a16:creationId xmlns:a16="http://schemas.microsoft.com/office/drawing/2014/main" id="{B28C27C1-D648-E68B-018A-26D742ADE09A}"/>
              </a:ext>
            </a:extLst>
          </p:cNvPr>
          <p:cNvPicPr>
            <a:picLocks noChangeAspect="1"/>
          </p:cNvPicPr>
          <p:nvPr/>
        </p:nvPicPr>
        <p:blipFill>
          <a:blip r:embed="rId2"/>
          <a:stretch>
            <a:fillRect/>
          </a:stretch>
        </p:blipFill>
        <p:spPr>
          <a:xfrm>
            <a:off x="780415" y="2295843"/>
            <a:ext cx="10641330" cy="2865755"/>
          </a:xfrm>
          <a:prstGeom prst="rect">
            <a:avLst/>
          </a:prstGeom>
        </p:spPr>
      </p:pic>
      <p:sp>
        <p:nvSpPr>
          <p:cNvPr id="5" name="文字方塊 4">
            <a:extLst>
              <a:ext uri="{FF2B5EF4-FFF2-40B4-BE49-F238E27FC236}">
                <a16:creationId xmlns:a16="http://schemas.microsoft.com/office/drawing/2014/main" id="{53C570B8-8405-0114-9FAD-6F856A4F4C11}"/>
              </a:ext>
            </a:extLst>
          </p:cNvPr>
          <p:cNvSpPr txBox="1"/>
          <p:nvPr/>
        </p:nvSpPr>
        <p:spPr>
          <a:xfrm>
            <a:off x="4267200" y="1155700"/>
            <a:ext cx="36576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6600" b="1">
                <a:latin typeface="+mj-ea"/>
                <a:ea typeface="+mj-ea"/>
              </a:rPr>
              <a:t>輸入比對</a:t>
            </a:r>
            <a:r>
              <a:rPr lang="zh-TW" sz="6600">
                <a:latin typeface="+mj-ea"/>
                <a:ea typeface="+mj-ea"/>
              </a:rPr>
              <a:t>​</a:t>
            </a:r>
            <a:endParaRPr lang="zh-TW" altLang="en-US">
              <a:latin typeface="+mj-ea"/>
              <a:ea typeface="+mj-ea"/>
            </a:endParaRPr>
          </a:p>
        </p:txBody>
      </p:sp>
      <p:sp>
        <p:nvSpPr>
          <p:cNvPr id="6" name="文字方塊 5">
            <a:extLst>
              <a:ext uri="{FF2B5EF4-FFF2-40B4-BE49-F238E27FC236}">
                <a16:creationId xmlns:a16="http://schemas.microsoft.com/office/drawing/2014/main" id="{7438F497-CC2D-BD92-87F3-A299CBB578DA}"/>
              </a:ext>
            </a:extLst>
          </p:cNvPr>
          <p:cNvSpPr txBox="1"/>
          <p:nvPr/>
        </p:nvSpPr>
        <p:spPr>
          <a:xfrm>
            <a:off x="1449196" y="3806995"/>
            <a:ext cx="1362708"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Query</a:t>
            </a:r>
            <a:endParaRPr lang="zh-TW" sz="2400"/>
          </a:p>
        </p:txBody>
      </p:sp>
      <p:sp>
        <p:nvSpPr>
          <p:cNvPr id="7" name="文字方塊 6">
            <a:extLst>
              <a:ext uri="{FF2B5EF4-FFF2-40B4-BE49-F238E27FC236}">
                <a16:creationId xmlns:a16="http://schemas.microsoft.com/office/drawing/2014/main" id="{979DC2BE-D5DE-045F-E9C6-99055B3BA1C1}"/>
              </a:ext>
            </a:extLst>
          </p:cNvPr>
          <p:cNvSpPr txBox="1"/>
          <p:nvPr/>
        </p:nvSpPr>
        <p:spPr>
          <a:xfrm>
            <a:off x="3342292" y="3342651"/>
            <a:ext cx="1588925"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Index</a:t>
            </a:r>
          </a:p>
        </p:txBody>
      </p:sp>
      <p:sp>
        <p:nvSpPr>
          <p:cNvPr id="9" name="文字方塊 8">
            <a:extLst>
              <a:ext uri="{FF2B5EF4-FFF2-40B4-BE49-F238E27FC236}">
                <a16:creationId xmlns:a16="http://schemas.microsoft.com/office/drawing/2014/main" id="{5E66899D-A6AA-4EDA-56A0-87513455E7C8}"/>
              </a:ext>
            </a:extLst>
          </p:cNvPr>
          <p:cNvSpPr txBox="1"/>
          <p:nvPr/>
        </p:nvSpPr>
        <p:spPr>
          <a:xfrm>
            <a:off x="5687824" y="3271213"/>
            <a:ext cx="1160301"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Top K</a:t>
            </a:r>
            <a:endParaRPr lang="zh-TW"/>
          </a:p>
        </p:txBody>
      </p:sp>
      <p:sp>
        <p:nvSpPr>
          <p:cNvPr id="10" name="文字方塊 9">
            <a:extLst>
              <a:ext uri="{FF2B5EF4-FFF2-40B4-BE49-F238E27FC236}">
                <a16:creationId xmlns:a16="http://schemas.microsoft.com/office/drawing/2014/main" id="{4F3A2B2D-D1AD-6580-EDE1-FB339D07747E}"/>
              </a:ext>
            </a:extLst>
          </p:cNvPr>
          <p:cNvSpPr txBox="1"/>
          <p:nvPr/>
        </p:nvSpPr>
        <p:spPr>
          <a:xfrm>
            <a:off x="7938104" y="3806995"/>
            <a:ext cx="1160301" cy="461665"/>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b="1"/>
              <a:t>LLM</a:t>
            </a:r>
            <a:endParaRPr lang="zh-TW"/>
          </a:p>
        </p:txBody>
      </p:sp>
      <p:sp>
        <p:nvSpPr>
          <p:cNvPr id="11" name="文字方塊 10">
            <a:extLst>
              <a:ext uri="{FF2B5EF4-FFF2-40B4-BE49-F238E27FC236}">
                <a16:creationId xmlns:a16="http://schemas.microsoft.com/office/drawing/2014/main" id="{C55880CD-F9EC-A286-53AC-019FEABA0614}"/>
              </a:ext>
            </a:extLst>
          </p:cNvPr>
          <p:cNvSpPr txBox="1"/>
          <p:nvPr/>
        </p:nvSpPr>
        <p:spPr>
          <a:xfrm>
            <a:off x="9521635" y="3806995"/>
            <a:ext cx="1410333" cy="400110"/>
          </a:xfrm>
          <a:prstGeom prst="rect">
            <a:avLst/>
          </a:prstGeom>
          <a:solidFill>
            <a:schemeClr val="bg1">
              <a:lumMod val="95000"/>
            </a:schemeClr>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b="1"/>
              <a:t>Response</a:t>
            </a:r>
            <a:endParaRPr lang="zh-TW" sz="2000"/>
          </a:p>
        </p:txBody>
      </p:sp>
      <p:sp>
        <p:nvSpPr>
          <p:cNvPr id="2" name="投影片編號版面配置區 1">
            <a:extLst>
              <a:ext uri="{FF2B5EF4-FFF2-40B4-BE49-F238E27FC236}">
                <a16:creationId xmlns:a16="http://schemas.microsoft.com/office/drawing/2014/main" id="{309A59C7-D075-C77B-F9F3-7A363318278F}"/>
              </a:ext>
            </a:extLst>
          </p:cNvPr>
          <p:cNvSpPr>
            <a:spLocks noGrp="1"/>
          </p:cNvSpPr>
          <p:nvPr>
            <p:ph type="sldNum" sz="quarter" idx="4"/>
          </p:nvPr>
        </p:nvSpPr>
        <p:spPr/>
        <p:txBody>
          <a:bodyPr/>
          <a:lstStyle/>
          <a:p>
            <a:fld id="{AEDCB7AC-C157-4D97-830C-8E7E733073A7}" type="slidenum">
              <a:rPr lang="zh-TW" altLang="en-US" smtClean="0"/>
              <a:pPr/>
              <a:t>20</a:t>
            </a:fld>
            <a:endParaRPr lang="zh-TW" altLang="en-US"/>
          </a:p>
        </p:txBody>
      </p:sp>
    </p:spTree>
    <p:extLst>
      <p:ext uri="{BB962C8B-B14F-4D97-AF65-F5344CB8AC3E}">
        <p14:creationId xmlns:p14="http://schemas.microsoft.com/office/powerpoint/2010/main" val="1403020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0B7E7C1-ACDB-2730-EAB8-C2278866C944}"/>
              </a:ext>
            </a:extLst>
          </p:cNvPr>
          <p:cNvPicPr>
            <a:picLocks noChangeAspect="1"/>
          </p:cNvPicPr>
          <p:nvPr/>
        </p:nvPicPr>
        <p:blipFill>
          <a:blip r:embed="rId2"/>
          <a:stretch>
            <a:fillRect/>
          </a:stretch>
        </p:blipFill>
        <p:spPr>
          <a:xfrm>
            <a:off x="190500" y="2800350"/>
            <a:ext cx="11811000" cy="1257300"/>
          </a:xfrm>
          <a:prstGeom prst="rect">
            <a:avLst/>
          </a:prstGeom>
        </p:spPr>
      </p:pic>
      <p:sp>
        <p:nvSpPr>
          <p:cNvPr id="2" name="投影片編號版面配置區 1">
            <a:extLst>
              <a:ext uri="{FF2B5EF4-FFF2-40B4-BE49-F238E27FC236}">
                <a16:creationId xmlns:a16="http://schemas.microsoft.com/office/drawing/2014/main" id="{1A02411E-E4BA-B8CC-7E6E-221346F89A40}"/>
              </a:ext>
            </a:extLst>
          </p:cNvPr>
          <p:cNvSpPr>
            <a:spLocks noGrp="1"/>
          </p:cNvSpPr>
          <p:nvPr>
            <p:ph type="sldNum" sz="quarter" idx="4"/>
          </p:nvPr>
        </p:nvSpPr>
        <p:spPr/>
        <p:txBody>
          <a:bodyPr/>
          <a:lstStyle/>
          <a:p>
            <a:fld id="{AEDCB7AC-C157-4D97-830C-8E7E733073A7}" type="slidenum">
              <a:rPr lang="zh-TW" altLang="en-US" smtClean="0"/>
              <a:pPr/>
              <a:t>21</a:t>
            </a:fld>
            <a:endParaRPr lang="zh-TW" altLang="en-US"/>
          </a:p>
        </p:txBody>
      </p:sp>
    </p:spTree>
    <p:extLst>
      <p:ext uri="{BB962C8B-B14F-4D97-AF65-F5344CB8AC3E}">
        <p14:creationId xmlns:p14="http://schemas.microsoft.com/office/powerpoint/2010/main" val="425494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827B85C-9A6B-7A65-E56A-A15CB6A7A23F}"/>
              </a:ext>
            </a:extLst>
          </p:cNvPr>
          <p:cNvPicPr>
            <a:picLocks noChangeAspect="1"/>
          </p:cNvPicPr>
          <p:nvPr/>
        </p:nvPicPr>
        <p:blipFill>
          <a:blip r:embed="rId2"/>
          <a:stretch>
            <a:fillRect/>
          </a:stretch>
        </p:blipFill>
        <p:spPr>
          <a:xfrm>
            <a:off x="1038225" y="862013"/>
            <a:ext cx="10115550" cy="5133975"/>
          </a:xfrm>
          <a:prstGeom prst="rect">
            <a:avLst/>
          </a:prstGeom>
        </p:spPr>
      </p:pic>
      <p:sp>
        <p:nvSpPr>
          <p:cNvPr id="2" name="投影片編號版面配置區 1">
            <a:extLst>
              <a:ext uri="{FF2B5EF4-FFF2-40B4-BE49-F238E27FC236}">
                <a16:creationId xmlns:a16="http://schemas.microsoft.com/office/drawing/2014/main" id="{619C7001-4C8D-B91E-20C9-4F279924818F}"/>
              </a:ext>
            </a:extLst>
          </p:cNvPr>
          <p:cNvSpPr>
            <a:spLocks noGrp="1"/>
          </p:cNvSpPr>
          <p:nvPr>
            <p:ph type="sldNum" sz="quarter" idx="4"/>
          </p:nvPr>
        </p:nvSpPr>
        <p:spPr/>
        <p:txBody>
          <a:bodyPr/>
          <a:lstStyle/>
          <a:p>
            <a:fld id="{AEDCB7AC-C157-4D97-830C-8E7E733073A7}" type="slidenum">
              <a:rPr lang="zh-TW" altLang="en-US" smtClean="0"/>
              <a:pPr/>
              <a:t>22</a:t>
            </a:fld>
            <a:endParaRPr lang="zh-TW" altLang="en-US"/>
          </a:p>
        </p:txBody>
      </p:sp>
    </p:spTree>
    <p:extLst>
      <p:ext uri="{BB962C8B-B14F-4D97-AF65-F5344CB8AC3E}">
        <p14:creationId xmlns:p14="http://schemas.microsoft.com/office/powerpoint/2010/main" val="225831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軟體 的圖片&#10;&#10;自動產生的描述">
            <a:extLst>
              <a:ext uri="{FF2B5EF4-FFF2-40B4-BE49-F238E27FC236}">
                <a16:creationId xmlns:a16="http://schemas.microsoft.com/office/drawing/2014/main" id="{21F21B42-0979-0818-5AD5-53A806519C13}"/>
              </a:ext>
            </a:extLst>
          </p:cNvPr>
          <p:cNvPicPr>
            <a:picLocks noChangeAspect="1"/>
          </p:cNvPicPr>
          <p:nvPr/>
        </p:nvPicPr>
        <p:blipFill>
          <a:blip r:embed="rId2"/>
          <a:stretch>
            <a:fillRect/>
          </a:stretch>
        </p:blipFill>
        <p:spPr>
          <a:xfrm>
            <a:off x="1080881" y="2153410"/>
            <a:ext cx="10030239" cy="2859879"/>
          </a:xfrm>
          <a:prstGeom prst="rect">
            <a:avLst/>
          </a:prstGeom>
        </p:spPr>
      </p:pic>
      <p:sp>
        <p:nvSpPr>
          <p:cNvPr id="5" name="文字方塊 4">
            <a:extLst>
              <a:ext uri="{FF2B5EF4-FFF2-40B4-BE49-F238E27FC236}">
                <a16:creationId xmlns:a16="http://schemas.microsoft.com/office/drawing/2014/main" id="{DCC7CED7-0962-2DF3-F0DF-75E03822DF1F}"/>
              </a:ext>
            </a:extLst>
          </p:cNvPr>
          <p:cNvSpPr txBox="1"/>
          <p:nvPr/>
        </p:nvSpPr>
        <p:spPr>
          <a:xfrm>
            <a:off x="2177943" y="993917"/>
            <a:ext cx="782115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6000" b="1"/>
              <a:t>Few-Shot Prompting</a:t>
            </a:r>
            <a:endParaRPr lang="zh-TW" sz="6000"/>
          </a:p>
        </p:txBody>
      </p:sp>
      <p:sp>
        <p:nvSpPr>
          <p:cNvPr id="2" name="投影片編號版面配置區 1">
            <a:extLst>
              <a:ext uri="{FF2B5EF4-FFF2-40B4-BE49-F238E27FC236}">
                <a16:creationId xmlns:a16="http://schemas.microsoft.com/office/drawing/2014/main" id="{3A5AD7AC-8A72-0F86-3391-70B78F5EBEEB}"/>
              </a:ext>
            </a:extLst>
          </p:cNvPr>
          <p:cNvSpPr>
            <a:spLocks noGrp="1"/>
          </p:cNvSpPr>
          <p:nvPr>
            <p:ph type="sldNum" sz="quarter" idx="4"/>
          </p:nvPr>
        </p:nvSpPr>
        <p:spPr/>
        <p:txBody>
          <a:bodyPr/>
          <a:lstStyle/>
          <a:p>
            <a:fld id="{AEDCB7AC-C157-4D97-830C-8E7E733073A7}" type="slidenum">
              <a:rPr lang="zh-TW" altLang="en-US" smtClean="0"/>
              <a:pPr/>
              <a:t>23</a:t>
            </a:fld>
            <a:endParaRPr lang="zh-TW" altLang="en-US"/>
          </a:p>
        </p:txBody>
      </p:sp>
    </p:spTree>
    <p:extLst>
      <p:ext uri="{BB962C8B-B14F-4D97-AF65-F5344CB8AC3E}">
        <p14:creationId xmlns:p14="http://schemas.microsoft.com/office/powerpoint/2010/main" val="3979930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軟體 的圖片&#10;&#10;自動產生的描述">
            <a:extLst>
              <a:ext uri="{FF2B5EF4-FFF2-40B4-BE49-F238E27FC236}">
                <a16:creationId xmlns:a16="http://schemas.microsoft.com/office/drawing/2014/main" id="{50E81F82-2E77-6117-0B6E-6D3107C8C176}"/>
              </a:ext>
            </a:extLst>
          </p:cNvPr>
          <p:cNvPicPr>
            <a:picLocks noChangeAspect="1"/>
          </p:cNvPicPr>
          <p:nvPr/>
        </p:nvPicPr>
        <p:blipFill>
          <a:blip r:embed="rId2"/>
          <a:stretch>
            <a:fillRect/>
          </a:stretch>
        </p:blipFill>
        <p:spPr>
          <a:xfrm>
            <a:off x="890726" y="1999146"/>
            <a:ext cx="10421592" cy="2859708"/>
          </a:xfrm>
          <a:prstGeom prst="rect">
            <a:avLst/>
          </a:prstGeom>
        </p:spPr>
      </p:pic>
      <p:sp>
        <p:nvSpPr>
          <p:cNvPr id="2" name="投影片編號版面配置區 1">
            <a:extLst>
              <a:ext uri="{FF2B5EF4-FFF2-40B4-BE49-F238E27FC236}">
                <a16:creationId xmlns:a16="http://schemas.microsoft.com/office/drawing/2014/main" id="{2D04514C-C8EF-5C3F-3FED-F9050CDEC192}"/>
              </a:ext>
            </a:extLst>
          </p:cNvPr>
          <p:cNvSpPr>
            <a:spLocks noGrp="1"/>
          </p:cNvSpPr>
          <p:nvPr>
            <p:ph type="sldNum" sz="quarter" idx="4"/>
          </p:nvPr>
        </p:nvSpPr>
        <p:spPr/>
        <p:txBody>
          <a:bodyPr/>
          <a:lstStyle/>
          <a:p>
            <a:fld id="{AEDCB7AC-C157-4D97-830C-8E7E733073A7}" type="slidenum">
              <a:rPr lang="zh-TW" altLang="en-US" smtClean="0"/>
              <a:pPr/>
              <a:t>24</a:t>
            </a:fld>
            <a:endParaRPr lang="zh-TW" altLang="en-US"/>
          </a:p>
        </p:txBody>
      </p:sp>
    </p:spTree>
    <p:extLst>
      <p:ext uri="{BB962C8B-B14F-4D97-AF65-F5344CB8AC3E}">
        <p14:creationId xmlns:p14="http://schemas.microsoft.com/office/powerpoint/2010/main" val="4147606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3" name="文字方塊 2">
            <a:extLst>
              <a:ext uri="{FF2B5EF4-FFF2-40B4-BE49-F238E27FC236}">
                <a16:creationId xmlns:a16="http://schemas.microsoft.com/office/drawing/2014/main" id="{4C17DE6B-AAE2-7940-D531-E6675094A5A5}"/>
              </a:ext>
            </a:extLst>
          </p:cNvPr>
          <p:cNvSpPr txBox="1"/>
          <p:nvPr/>
        </p:nvSpPr>
        <p:spPr>
          <a:xfrm>
            <a:off x="436458" y="289075"/>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找一下資源</a:t>
            </a:r>
          </a:p>
        </p:txBody>
      </p:sp>
      <p:pic>
        <p:nvPicPr>
          <p:cNvPr id="2" name="圖片 1" descr="一張含有 動畫卡通, 卡通, 動畫, 圖解 的圖片&#10;&#10;自動產生的描述">
            <a:extLst>
              <a:ext uri="{FF2B5EF4-FFF2-40B4-BE49-F238E27FC236}">
                <a16:creationId xmlns:a16="http://schemas.microsoft.com/office/drawing/2014/main" id="{C303ADB6-E3D6-CD7E-F782-8DEC62D008FE}"/>
              </a:ext>
            </a:extLst>
          </p:cNvPr>
          <p:cNvPicPr>
            <a:picLocks noChangeAspect="1"/>
          </p:cNvPicPr>
          <p:nvPr/>
        </p:nvPicPr>
        <p:blipFill>
          <a:blip r:embed="rId4"/>
          <a:stretch>
            <a:fillRect/>
          </a:stretch>
        </p:blipFill>
        <p:spPr>
          <a:xfrm>
            <a:off x="2808195" y="1402698"/>
            <a:ext cx="6566647" cy="5092512"/>
          </a:xfrm>
          <a:prstGeom prst="rect">
            <a:avLst/>
          </a:prstGeom>
        </p:spPr>
      </p:pic>
      <p:sp>
        <p:nvSpPr>
          <p:cNvPr id="4" name="投影片編號版面配置區 3">
            <a:extLst>
              <a:ext uri="{FF2B5EF4-FFF2-40B4-BE49-F238E27FC236}">
                <a16:creationId xmlns:a16="http://schemas.microsoft.com/office/drawing/2014/main" id="{A74C6E6B-3671-BA88-8128-0167890022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25</a:t>
            </a:fld>
            <a:endParaRPr lang="zh-TW" altLang="en-US"/>
          </a:p>
        </p:txBody>
      </p:sp>
    </p:spTree>
    <p:extLst>
      <p:ext uri="{BB962C8B-B14F-4D97-AF65-F5344CB8AC3E}">
        <p14:creationId xmlns:p14="http://schemas.microsoft.com/office/powerpoint/2010/main" val="168866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1680893" y="2686527"/>
            <a:ext cx="2258538" cy="1381670"/>
          </a:xfrm>
          <a:prstGeom prst="rect">
            <a:avLst/>
          </a:prstGeom>
          <a:noFill/>
          <a:ln>
            <a:noFill/>
          </a:ln>
        </p:spPr>
      </p:pic>
      <p:sp>
        <p:nvSpPr>
          <p:cNvPr id="2" name="矩形: 圓角 1">
            <a:extLst>
              <a:ext uri="{FF2B5EF4-FFF2-40B4-BE49-F238E27FC236}">
                <a16:creationId xmlns:a16="http://schemas.microsoft.com/office/drawing/2014/main" id="{1B101E97-B720-6791-C28E-3C2E30F29BCA}"/>
              </a:ext>
            </a:extLst>
          </p:cNvPr>
          <p:cNvSpPr/>
          <p:nvPr/>
        </p:nvSpPr>
        <p:spPr>
          <a:xfrm>
            <a:off x="5620026" y="4483099"/>
            <a:ext cx="5040793" cy="947532"/>
          </a:xfrm>
          <a:prstGeom prst="roundRect">
            <a:avLst/>
          </a:prstGeom>
          <a:solidFill>
            <a:schemeClr val="accent6"/>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3600" b="1">
                <a:solidFill>
                  <a:srgbClr val="000000"/>
                </a:solidFill>
                <a:latin typeface="jf open 粉圓 2.0"/>
                <a:ea typeface="俐方體11號"/>
                <a:cs typeface="Arial"/>
              </a:rPr>
              <a:t>附件</a:t>
            </a:r>
          </a:p>
        </p:txBody>
      </p:sp>
      <p:sp>
        <p:nvSpPr>
          <p:cNvPr id="5" name="矩形: 圓角 4">
            <a:extLst>
              <a:ext uri="{FF2B5EF4-FFF2-40B4-BE49-F238E27FC236}">
                <a16:creationId xmlns:a16="http://schemas.microsoft.com/office/drawing/2014/main" id="{207B2BE3-36F5-9CE9-D8E4-72FBA8DB97FA}"/>
              </a:ext>
            </a:extLst>
          </p:cNvPr>
          <p:cNvSpPr/>
          <p:nvPr/>
        </p:nvSpPr>
        <p:spPr>
          <a:xfrm>
            <a:off x="5622234" y="1267238"/>
            <a:ext cx="5031958" cy="947531"/>
          </a:xfrm>
          <a:prstGeom prst="roundRect">
            <a:avLst/>
          </a:prstGeom>
          <a:solidFill>
            <a:schemeClr val="accent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3600" b="1">
                <a:solidFill>
                  <a:srgbClr val="000000"/>
                </a:solidFill>
                <a:latin typeface="jf open 粉圓 2.0"/>
                <a:ea typeface="俐方體11號"/>
                <a:cs typeface="Arial"/>
              </a:rPr>
              <a:t>郵件內文描述</a:t>
            </a:r>
          </a:p>
        </p:txBody>
      </p:sp>
      <p:sp>
        <p:nvSpPr>
          <p:cNvPr id="6" name="矩形: 圓角 5">
            <a:extLst>
              <a:ext uri="{FF2B5EF4-FFF2-40B4-BE49-F238E27FC236}">
                <a16:creationId xmlns:a16="http://schemas.microsoft.com/office/drawing/2014/main" id="{5E9C5D64-2C78-CB5C-94BA-68C3C8E93CFF}"/>
              </a:ext>
            </a:extLst>
          </p:cNvPr>
          <p:cNvSpPr/>
          <p:nvPr/>
        </p:nvSpPr>
        <p:spPr>
          <a:xfrm>
            <a:off x="5620026" y="2859708"/>
            <a:ext cx="5040793" cy="947531"/>
          </a:xfrm>
          <a:prstGeom prst="roundRect">
            <a:avLst/>
          </a:prstGeom>
          <a:solidFill>
            <a:schemeClr val="accent4"/>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3600" b="1">
                <a:solidFill>
                  <a:srgbClr val="000000"/>
                </a:solidFill>
                <a:latin typeface="jf open 粉圓 2.0"/>
                <a:ea typeface="俐方體11號"/>
                <a:cs typeface="Arial"/>
              </a:rPr>
              <a:t>郵件中包含的連結</a:t>
            </a:r>
          </a:p>
        </p:txBody>
      </p:sp>
      <p:pic>
        <p:nvPicPr>
          <p:cNvPr id="8" name="圖片 7" descr="一張含有 圖形, 符號, 螢幕擷取畫面, 鮮豔 的圖片&#10;&#10;自動產生的描述">
            <a:extLst>
              <a:ext uri="{FF2B5EF4-FFF2-40B4-BE49-F238E27FC236}">
                <a16:creationId xmlns:a16="http://schemas.microsoft.com/office/drawing/2014/main" id="{33A9C2E0-B4FF-AA80-440D-5ADEE5189DA4}"/>
              </a:ext>
            </a:extLst>
          </p:cNvPr>
          <p:cNvPicPr>
            <a:picLocks noChangeAspect="1"/>
          </p:cNvPicPr>
          <p:nvPr/>
        </p:nvPicPr>
        <p:blipFill>
          <a:blip r:embed="rId4"/>
          <a:stretch>
            <a:fillRect/>
          </a:stretch>
        </p:blipFill>
        <p:spPr>
          <a:xfrm>
            <a:off x="946148" y="1268779"/>
            <a:ext cx="3735455" cy="3702325"/>
          </a:xfrm>
          <a:prstGeom prst="rect">
            <a:avLst/>
          </a:prstGeom>
        </p:spPr>
      </p:pic>
      <p:sp>
        <p:nvSpPr>
          <p:cNvPr id="9" name="文字方塊 8">
            <a:extLst>
              <a:ext uri="{FF2B5EF4-FFF2-40B4-BE49-F238E27FC236}">
                <a16:creationId xmlns:a16="http://schemas.microsoft.com/office/drawing/2014/main" id="{1044CF4B-5302-B553-ADE6-259B6827BF96}"/>
              </a:ext>
            </a:extLst>
          </p:cNvPr>
          <p:cNvSpPr txBox="1"/>
          <p:nvPr/>
        </p:nvSpPr>
        <p:spPr>
          <a:xfrm>
            <a:off x="649357" y="4359966"/>
            <a:ext cx="43224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4000" b="1">
                <a:latin typeface="Zhuque Fangsong (technical pre" panose="020B0604020202020204" pitchFamily="2" charset="-122"/>
                <a:ea typeface="Zhuque Fangsong (technical pre" panose="020B0604020202020204" pitchFamily="2" charset="-122"/>
              </a:rPr>
              <a:t>惡意郵件偵測項目</a:t>
            </a:r>
            <a:endParaRPr lang="en-US">
              <a:latin typeface="Zhuque Fangsong (technical pre" panose="020B0604020202020204" pitchFamily="2" charset="-122"/>
              <a:ea typeface="Zhuque Fangsong (technical pre" panose="020B0604020202020204" pitchFamily="2" charset="-122"/>
            </a:endParaRPr>
          </a:p>
        </p:txBody>
      </p:sp>
      <p:sp>
        <p:nvSpPr>
          <p:cNvPr id="3" name="投影片編號版面配置區 2">
            <a:extLst>
              <a:ext uri="{FF2B5EF4-FFF2-40B4-BE49-F238E27FC236}">
                <a16:creationId xmlns:a16="http://schemas.microsoft.com/office/drawing/2014/main" id="{1B704F9F-04A8-F19C-1DC7-85B100422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26</a:t>
            </a:fld>
            <a:endParaRPr lang="zh-TW" altLang="en-US"/>
          </a:p>
        </p:txBody>
      </p:sp>
    </p:spTree>
    <p:extLst>
      <p:ext uri="{BB962C8B-B14F-4D97-AF65-F5344CB8AC3E}">
        <p14:creationId xmlns:p14="http://schemas.microsoft.com/office/powerpoint/2010/main" val="372586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4" name="圖片 3">
            <a:extLst>
              <a:ext uri="{FF2B5EF4-FFF2-40B4-BE49-F238E27FC236}">
                <a16:creationId xmlns:a16="http://schemas.microsoft.com/office/drawing/2014/main" id="{A853E547-1420-7B3D-E8B1-099DAD88EB45}"/>
              </a:ext>
            </a:extLst>
          </p:cNvPr>
          <p:cNvPicPr>
            <a:picLocks noChangeAspect="1"/>
          </p:cNvPicPr>
          <p:nvPr/>
        </p:nvPicPr>
        <p:blipFill>
          <a:blip r:embed="rId4"/>
          <a:stretch>
            <a:fillRect/>
          </a:stretch>
        </p:blipFill>
        <p:spPr>
          <a:xfrm>
            <a:off x="3268052" y="1227848"/>
            <a:ext cx="5086350" cy="2739693"/>
          </a:xfrm>
          <a:prstGeom prst="rect">
            <a:avLst/>
          </a:prstGeom>
        </p:spPr>
      </p:pic>
      <p:pic>
        <p:nvPicPr>
          <p:cNvPr id="3" name="圖片 2">
            <a:extLst>
              <a:ext uri="{FF2B5EF4-FFF2-40B4-BE49-F238E27FC236}">
                <a16:creationId xmlns:a16="http://schemas.microsoft.com/office/drawing/2014/main" id="{700E1F42-38FC-5653-F5D3-F94099A62CD9}"/>
              </a:ext>
            </a:extLst>
          </p:cNvPr>
          <p:cNvPicPr>
            <a:picLocks noChangeAspect="1"/>
          </p:cNvPicPr>
          <p:nvPr/>
        </p:nvPicPr>
        <p:blipFill rotWithShape="1">
          <a:blip r:embed="rId4"/>
          <a:srcRect l="28863" t="75316" r="27844"/>
          <a:stretch/>
        </p:blipFill>
        <p:spPr>
          <a:xfrm>
            <a:off x="676275" y="3317448"/>
            <a:ext cx="10839450" cy="3328791"/>
          </a:xfrm>
          <a:prstGeom prst="rect">
            <a:avLst/>
          </a:prstGeom>
        </p:spPr>
      </p:pic>
      <p:sp>
        <p:nvSpPr>
          <p:cNvPr id="2" name="文字方塊 1">
            <a:extLst>
              <a:ext uri="{FF2B5EF4-FFF2-40B4-BE49-F238E27FC236}">
                <a16:creationId xmlns:a16="http://schemas.microsoft.com/office/drawing/2014/main" id="{AB1A9CF0-31CF-F883-E948-C7B32B5534E3}"/>
              </a:ext>
            </a:extLst>
          </p:cNvPr>
          <p:cNvSpPr txBox="1"/>
          <p:nvPr/>
        </p:nvSpPr>
        <p:spPr>
          <a:xfrm>
            <a:off x="440106" y="211761"/>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需要審核</a:t>
            </a:r>
          </a:p>
        </p:txBody>
      </p:sp>
      <p:sp>
        <p:nvSpPr>
          <p:cNvPr id="5" name="投影片編號版面配置區 4">
            <a:extLst>
              <a:ext uri="{FF2B5EF4-FFF2-40B4-BE49-F238E27FC236}">
                <a16:creationId xmlns:a16="http://schemas.microsoft.com/office/drawing/2014/main" id="{D481B448-9689-A2ED-DBD8-EEEEC9FC1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27</a:t>
            </a:fld>
            <a:endParaRPr lang="zh-TW" altLang="en-US"/>
          </a:p>
        </p:txBody>
      </p:sp>
    </p:spTree>
    <p:extLst>
      <p:ext uri="{BB962C8B-B14F-4D97-AF65-F5344CB8AC3E}">
        <p14:creationId xmlns:p14="http://schemas.microsoft.com/office/powerpoint/2010/main" val="3652317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2" name="圖片 1">
            <a:extLst>
              <a:ext uri="{FF2B5EF4-FFF2-40B4-BE49-F238E27FC236}">
                <a16:creationId xmlns:a16="http://schemas.microsoft.com/office/drawing/2014/main" id="{940946FF-D712-0CA5-FFB1-C0CF8BCBCF92}"/>
              </a:ext>
            </a:extLst>
          </p:cNvPr>
          <p:cNvPicPr>
            <a:picLocks noChangeAspect="1"/>
          </p:cNvPicPr>
          <p:nvPr/>
        </p:nvPicPr>
        <p:blipFill rotWithShape="1">
          <a:blip r:embed="rId4"/>
          <a:srcRect r="50200"/>
          <a:stretch/>
        </p:blipFill>
        <p:spPr>
          <a:xfrm>
            <a:off x="2289349" y="1539241"/>
            <a:ext cx="7613301" cy="4494210"/>
          </a:xfrm>
          <a:prstGeom prst="rect">
            <a:avLst/>
          </a:prstGeom>
        </p:spPr>
      </p:pic>
      <p:pic>
        <p:nvPicPr>
          <p:cNvPr id="3" name="圖片 2">
            <a:extLst>
              <a:ext uri="{FF2B5EF4-FFF2-40B4-BE49-F238E27FC236}">
                <a16:creationId xmlns:a16="http://schemas.microsoft.com/office/drawing/2014/main" id="{A34F270F-76D9-2DDD-34DB-AEAC20D76EDF}"/>
              </a:ext>
            </a:extLst>
          </p:cNvPr>
          <p:cNvPicPr>
            <a:picLocks noChangeAspect="1"/>
          </p:cNvPicPr>
          <p:nvPr/>
        </p:nvPicPr>
        <p:blipFill rotWithShape="1">
          <a:blip r:embed="rId4"/>
          <a:srcRect l="1819" t="72568" r="59747" b="16894"/>
          <a:stretch/>
        </p:blipFill>
        <p:spPr>
          <a:xfrm>
            <a:off x="234599" y="4695750"/>
            <a:ext cx="11722799" cy="944903"/>
          </a:xfrm>
          <a:prstGeom prst="rect">
            <a:avLst/>
          </a:prstGeom>
        </p:spPr>
      </p:pic>
      <p:sp>
        <p:nvSpPr>
          <p:cNvPr id="4" name="文字方塊 3">
            <a:extLst>
              <a:ext uri="{FF2B5EF4-FFF2-40B4-BE49-F238E27FC236}">
                <a16:creationId xmlns:a16="http://schemas.microsoft.com/office/drawing/2014/main" id="{B1EB6F97-7270-30E3-15FB-7C034A50FBB7}"/>
              </a:ext>
            </a:extLst>
          </p:cNvPr>
          <p:cNvSpPr txBox="1"/>
          <p:nvPr/>
        </p:nvSpPr>
        <p:spPr>
          <a:xfrm>
            <a:off x="440107" y="270551"/>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t>不開放註冊</a:t>
            </a:r>
          </a:p>
        </p:txBody>
      </p:sp>
      <p:sp>
        <p:nvSpPr>
          <p:cNvPr id="5" name="投影片編號版面配置區 4">
            <a:extLst>
              <a:ext uri="{FF2B5EF4-FFF2-40B4-BE49-F238E27FC236}">
                <a16:creationId xmlns:a16="http://schemas.microsoft.com/office/drawing/2014/main" id="{345C45C9-47E9-B11D-9329-ED92AB622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28</a:t>
            </a:fld>
            <a:endParaRPr lang="zh-TW" altLang="en-US"/>
          </a:p>
        </p:txBody>
      </p:sp>
    </p:spTree>
    <p:extLst>
      <p:ext uri="{BB962C8B-B14F-4D97-AF65-F5344CB8AC3E}">
        <p14:creationId xmlns:p14="http://schemas.microsoft.com/office/powerpoint/2010/main" val="3619661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片 2">
            <a:extLst>
              <a:ext uri="{FF2B5EF4-FFF2-40B4-BE49-F238E27FC236}">
                <a16:creationId xmlns:a16="http://schemas.microsoft.com/office/drawing/2014/main" id="{116277D5-EE33-B9FF-8947-A57CBF3C9E98}"/>
              </a:ext>
            </a:extLst>
          </p:cNvPr>
          <p:cNvPicPr>
            <a:picLocks noGrp="1" noRot="1" noChangeAspect="1" noMove="1" noResize="1" noEditPoints="1" noAdjustHandles="1" noChangeArrowheads="1" noChangeShapeType="1" noCrop="1"/>
          </p:cNvPicPr>
          <p:nvPr/>
        </p:nvPicPr>
        <p:blipFill>
          <a:blip r:embed="rId4"/>
          <a:stretch>
            <a:fillRect/>
          </a:stretch>
        </p:blipFill>
        <p:spPr>
          <a:xfrm>
            <a:off x="0" y="1390650"/>
            <a:ext cx="12282401" cy="4634158"/>
          </a:xfrm>
          <a:prstGeom prst="rect">
            <a:avLst/>
          </a:prstGeom>
        </p:spPr>
      </p:pic>
      <p:sp>
        <p:nvSpPr>
          <p:cNvPr id="4" name="橢圓 3">
            <a:extLst>
              <a:ext uri="{FF2B5EF4-FFF2-40B4-BE49-F238E27FC236}">
                <a16:creationId xmlns:a16="http://schemas.microsoft.com/office/drawing/2014/main" id="{3EE6C383-C416-FB04-F87B-DCC5F65F561D}"/>
              </a:ext>
            </a:extLst>
          </p:cNvPr>
          <p:cNvSpPr/>
          <p:nvPr/>
        </p:nvSpPr>
        <p:spPr>
          <a:xfrm>
            <a:off x="3606589" y="1475830"/>
            <a:ext cx="4079699" cy="3848100"/>
          </a:xfrm>
          <a:custGeom>
            <a:avLst/>
            <a:gdLst>
              <a:gd name="connsiteX0" fmla="*/ 0 w 4079699"/>
              <a:gd name="connsiteY0" fmla="*/ 1924050 h 3848100"/>
              <a:gd name="connsiteX1" fmla="*/ 2039850 w 4079699"/>
              <a:gd name="connsiteY1" fmla="*/ 0 h 3848100"/>
              <a:gd name="connsiteX2" fmla="*/ 4079700 w 4079699"/>
              <a:gd name="connsiteY2" fmla="*/ 1924050 h 3848100"/>
              <a:gd name="connsiteX3" fmla="*/ 2039850 w 4079699"/>
              <a:gd name="connsiteY3" fmla="*/ 3848100 h 3848100"/>
              <a:gd name="connsiteX4" fmla="*/ 0 w 4079699"/>
              <a:gd name="connsiteY4" fmla="*/ 1924050 h 384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9699" h="3848100" extrusionOk="0">
                <a:moveTo>
                  <a:pt x="0" y="1924050"/>
                </a:moveTo>
                <a:cubicBezTo>
                  <a:pt x="-48006" y="831816"/>
                  <a:pt x="858495" y="20559"/>
                  <a:pt x="2039850" y="0"/>
                </a:cubicBezTo>
                <a:cubicBezTo>
                  <a:pt x="3341757" y="36911"/>
                  <a:pt x="3931110" y="866152"/>
                  <a:pt x="4079700" y="1924050"/>
                </a:cubicBezTo>
                <a:cubicBezTo>
                  <a:pt x="3969431" y="3094357"/>
                  <a:pt x="3153905" y="3917319"/>
                  <a:pt x="2039850" y="3848100"/>
                </a:cubicBezTo>
                <a:cubicBezTo>
                  <a:pt x="729562" y="3747588"/>
                  <a:pt x="189431" y="3077185"/>
                  <a:pt x="0" y="1924050"/>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93F91408-873B-B67C-B597-AA068F811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29</a:t>
            </a:fld>
            <a:endParaRPr lang="zh-TW" altLang="en-US"/>
          </a:p>
        </p:txBody>
      </p:sp>
    </p:spTree>
    <p:extLst>
      <p:ext uri="{BB962C8B-B14F-4D97-AF65-F5344CB8AC3E}">
        <p14:creationId xmlns:p14="http://schemas.microsoft.com/office/powerpoint/2010/main" val="253179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a:hlinkClick r:id="" action="ppaction://noaction"/>
            <a:extLst>
              <a:ext uri="{FF2B5EF4-FFF2-40B4-BE49-F238E27FC236}">
                <a16:creationId xmlns:a16="http://schemas.microsoft.com/office/drawing/2014/main" id="{839B1D36-99B5-DD12-E39F-2D2109358895}"/>
              </a:ext>
            </a:extLst>
          </p:cNvPr>
          <p:cNvSpPr/>
          <p:nvPr/>
        </p:nvSpPr>
        <p:spPr>
          <a:xfrm>
            <a:off x="2044981" y="-1588806"/>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3129712-C0D2-72EC-F39B-7B0F23B3985F}"/>
              </a:ext>
            </a:extLst>
          </p:cNvPr>
          <p:cNvSpPr/>
          <p:nvPr/>
        </p:nvSpPr>
        <p:spPr>
          <a:xfrm>
            <a:off x="3040992" y="469199"/>
            <a:ext cx="2954655" cy="923330"/>
          </a:xfrm>
          <a:prstGeom prst="rect">
            <a:avLst/>
          </a:prstGeom>
          <a:noFill/>
        </p:spPr>
        <p:txBody>
          <a:bodyPr wrap="none" lIns="91440" tIns="45720" rIns="91440" bIns="45720" anchor="t">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相關研究</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2" name="矩形 11">
            <a:extLst>
              <a:ext uri="{FF2B5EF4-FFF2-40B4-BE49-F238E27FC236}">
                <a16:creationId xmlns:a16="http://schemas.microsoft.com/office/drawing/2014/main" id="{CA172AF4-19F0-DBF7-6594-BF445B881E2E}"/>
              </a:ext>
            </a:extLst>
          </p:cNvPr>
          <p:cNvSpPr/>
          <p:nvPr/>
        </p:nvSpPr>
        <p:spPr>
          <a:xfrm>
            <a:off x="2744752" y="1393112"/>
            <a:ext cx="3877986" cy="461665"/>
          </a:xfrm>
          <a:prstGeom prst="rect">
            <a:avLst/>
          </a:prstGeom>
          <a:noFill/>
        </p:spPr>
        <p:txBody>
          <a:bodyPr wrap="none" lIns="91440" tIns="45720" rIns="91440" bIns="45720" anchor="t">
            <a:spAutoFit/>
          </a:bodyPr>
          <a:lstStyle/>
          <a:p>
            <a:pPr algn="ctr"/>
            <a:r>
              <a:rPr lang="zh-TW" altLang="en-US"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過去的人都做了哪些酷東西</a:t>
            </a:r>
            <a:endParaRPr lang="zh-TW" altLang="en-US"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4" name="橢圓 3">
            <a:hlinkClick r:id="rId3" action="ppaction://hlinksldjump"/>
            <a:extLst>
              <a:ext uri="{FF2B5EF4-FFF2-40B4-BE49-F238E27FC236}">
                <a16:creationId xmlns:a16="http://schemas.microsoft.com/office/drawing/2014/main" id="{36AD10F2-F9A5-16C5-F4E3-E806CDA28B5F}"/>
              </a:ext>
            </a:extLst>
          </p:cNvPr>
          <p:cNvSpPr/>
          <p:nvPr/>
        </p:nvSpPr>
        <p:spPr>
          <a:xfrm>
            <a:off x="4213751" y="2097452"/>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hlinkClick r:id="" action="ppaction://noaction"/>
            <a:extLst>
              <a:ext uri="{FF2B5EF4-FFF2-40B4-BE49-F238E27FC236}">
                <a16:creationId xmlns:a16="http://schemas.microsoft.com/office/drawing/2014/main" id="{5F021310-34B5-6600-F53C-7F7E9E590B98}"/>
              </a:ext>
            </a:extLst>
          </p:cNvPr>
          <p:cNvSpPr/>
          <p:nvPr/>
        </p:nvSpPr>
        <p:spPr>
          <a:xfrm>
            <a:off x="7322002" y="-1323496"/>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B522D8-B674-D746-BCD1-3A4B60B88E75}"/>
              </a:ext>
            </a:extLst>
          </p:cNvPr>
          <p:cNvSpPr/>
          <p:nvPr/>
        </p:nvSpPr>
        <p:spPr>
          <a:xfrm>
            <a:off x="9339364" y="828152"/>
            <a:ext cx="1569661" cy="923330"/>
          </a:xfrm>
          <a:prstGeom prst="rect">
            <a:avLst/>
          </a:prstGeom>
          <a:noFill/>
        </p:spPr>
        <p:txBody>
          <a:bodyPr wrap="none" lIns="91440" tIns="45720" rIns="91440" bIns="45720" anchor="t">
            <a:spAutoFit/>
          </a:bodyPr>
          <a:lstStyle/>
          <a:p>
            <a:pPr algn="ctr"/>
            <a:r>
              <a:rPr lang="en-US" altLang="zh-TW" sz="5400" b="1"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成果</a:t>
            </a:r>
            <a:endParaRPr lang="en-US" altLang="zh-TW" sz="5400" b="1" cap="none" spc="0" err="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4" name="矩形 13">
            <a:extLst>
              <a:ext uri="{FF2B5EF4-FFF2-40B4-BE49-F238E27FC236}">
                <a16:creationId xmlns:a16="http://schemas.microsoft.com/office/drawing/2014/main" id="{7405BC1D-637E-6FA5-6547-76646E808237}"/>
              </a:ext>
            </a:extLst>
          </p:cNvPr>
          <p:cNvSpPr/>
          <p:nvPr/>
        </p:nvSpPr>
        <p:spPr>
          <a:xfrm>
            <a:off x="8872393" y="1930451"/>
            <a:ext cx="2646879" cy="461665"/>
          </a:xfrm>
          <a:prstGeom prst="rect">
            <a:avLst/>
          </a:prstGeom>
          <a:noFill/>
        </p:spPr>
        <p:txBody>
          <a:bodyPr wrap="none" lIns="91440" tIns="45720" rIns="91440" bIns="45720" anchor="t">
            <a:spAutoFit/>
          </a:bodyPr>
          <a:lstStyle/>
          <a:p>
            <a:pPr algn="ctr"/>
            <a:r>
              <a:rPr lang="en-US" altLang="zh-TW" sz="2400" err="1">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我們做出來了</a:t>
            </a:r>
            <a:r>
              <a:rPr lang="en-US" altLang="zh-TW" sz="240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rPr>
              <a:t>？！</a:t>
            </a:r>
            <a:endParaRPr lang="en-US" altLang="zh-TW" sz="2400" b="0" cap="none" spc="0">
              <a:ln w="0"/>
              <a:solidFill>
                <a:schemeClr val="tx1"/>
              </a:solidFill>
              <a:effectLst>
                <a:outerShdw blurRad="38100" dist="19050" dir="2700000" algn="tl" rotWithShape="0">
                  <a:srgbClr val="000000">
                    <a:alpha val="40000"/>
                  </a:srgbClr>
                </a:outerShdw>
              </a:effectLst>
              <a:latin typeface="標楷體" panose="03000509000000000000" pitchFamily="65" charset="-120"/>
              <a:ea typeface="標楷體" panose="03000509000000000000" pitchFamily="65" charset="-120"/>
            </a:endParaRPr>
          </a:p>
        </p:txBody>
      </p:sp>
      <p:sp>
        <p:nvSpPr>
          <p:cNvPr id="3" name="橢圓 2">
            <a:hlinkClick r:id="" action="ppaction://noaction"/>
            <a:extLst>
              <a:ext uri="{FF2B5EF4-FFF2-40B4-BE49-F238E27FC236}">
                <a16:creationId xmlns:a16="http://schemas.microsoft.com/office/drawing/2014/main" id="{28B4F494-4FA8-AC94-F784-CF439523435E}"/>
              </a:ext>
            </a:extLst>
          </p:cNvPr>
          <p:cNvSpPr/>
          <p:nvPr/>
        </p:nvSpPr>
        <p:spPr>
          <a:xfrm>
            <a:off x="-521025" y="2395177"/>
            <a:ext cx="5452254" cy="5152664"/>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7" name="矩形 6">
            <a:extLst>
              <a:ext uri="{FF2B5EF4-FFF2-40B4-BE49-F238E27FC236}">
                <a16:creationId xmlns:a16="http://schemas.microsoft.com/office/drawing/2014/main" id="{2B1E049B-3D11-5369-3999-60211CF92334}"/>
              </a:ext>
            </a:extLst>
          </p:cNvPr>
          <p:cNvSpPr/>
          <p:nvPr/>
        </p:nvSpPr>
        <p:spPr>
          <a:xfrm>
            <a:off x="-36365" y="4230026"/>
            <a:ext cx="4339650" cy="923330"/>
          </a:xfrm>
          <a:prstGeom prst="rect">
            <a:avLst/>
          </a:prstGeom>
          <a:noFill/>
        </p:spPr>
        <p:txBody>
          <a:bodyPr wrap="square" lIns="91440" tIns="45720" rIns="91440" bIns="45720" anchor="t">
            <a:spAutoFit/>
          </a:bodyPr>
          <a:lstStyle/>
          <a:p>
            <a:pPr algn="ctr"/>
            <a:r>
              <a:rPr lang="zh-TW" altLang="en-US" sz="5400" b="1">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rPr>
              <a:t>簡介</a:t>
            </a:r>
            <a:endParaRPr lang="zh-TW" altLang="en-US" sz="54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13" name="矩形 12">
            <a:extLst>
              <a:ext uri="{FF2B5EF4-FFF2-40B4-BE49-F238E27FC236}">
                <a16:creationId xmlns:a16="http://schemas.microsoft.com/office/drawing/2014/main" id="{2C28A6A1-857A-D648-FED0-6DC12F90CD4F}"/>
              </a:ext>
            </a:extLst>
          </p:cNvPr>
          <p:cNvSpPr/>
          <p:nvPr/>
        </p:nvSpPr>
        <p:spPr>
          <a:xfrm>
            <a:off x="1009333" y="5256400"/>
            <a:ext cx="2339102" cy="461665"/>
          </a:xfrm>
          <a:prstGeom prst="rect">
            <a:avLst/>
          </a:prstGeom>
          <a:noFill/>
        </p:spPr>
        <p:txBody>
          <a:bodyPr wrap="none" lIns="91440" tIns="45720" rIns="91440" bIns="45720">
            <a:spAutoFit/>
          </a:bodyPr>
          <a:lstStyle/>
          <a:p>
            <a:pPr algn="ctr"/>
            <a:r>
              <a:rPr lang="zh-TW" altLang="en-US" sz="2400">
                <a:ln w="0"/>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這到底在幹嘛？</a:t>
            </a:r>
            <a:endPar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p:txBody>
      </p:sp>
      <p:sp>
        <p:nvSpPr>
          <p:cNvPr id="8" name="矩形 7">
            <a:extLst>
              <a:ext uri="{FF2B5EF4-FFF2-40B4-BE49-F238E27FC236}">
                <a16:creationId xmlns:a16="http://schemas.microsoft.com/office/drawing/2014/main" id="{B8E48AA0-A3A3-FCD3-C9C8-2744BD2FBD93}"/>
              </a:ext>
            </a:extLst>
          </p:cNvPr>
          <p:cNvSpPr/>
          <p:nvPr/>
        </p:nvSpPr>
        <p:spPr>
          <a:xfrm>
            <a:off x="5515864" y="4155455"/>
            <a:ext cx="2954655" cy="923330"/>
          </a:xfrm>
          <a:prstGeom prst="rect">
            <a:avLst/>
          </a:prstGeom>
          <a:noFill/>
        </p:spPr>
        <p:txBody>
          <a:bodyPr wrap="none" lIns="91440" tIns="45720" rIns="91440" bIns="45720">
            <a:spAutoFit/>
          </a:bodyPr>
          <a:lstStyle/>
          <a:p>
            <a:pPr algn="ctr"/>
            <a:r>
              <a:rPr lang="zh-TW" altLang="en-US" sz="5400" b="1">
                <a:ln w="0"/>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實作分享</a:t>
            </a:r>
            <a:endParaRPr lang="zh-TW" altLang="en-US" sz="54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endParaRPr>
          </a:p>
        </p:txBody>
      </p:sp>
      <p:sp>
        <p:nvSpPr>
          <p:cNvPr id="11" name="矩形 10">
            <a:extLst>
              <a:ext uri="{FF2B5EF4-FFF2-40B4-BE49-F238E27FC236}">
                <a16:creationId xmlns:a16="http://schemas.microsoft.com/office/drawing/2014/main" id="{A5E10848-7A65-FFA1-6AFA-F4369917A680}"/>
              </a:ext>
            </a:extLst>
          </p:cNvPr>
          <p:cNvSpPr/>
          <p:nvPr/>
        </p:nvSpPr>
        <p:spPr>
          <a:xfrm>
            <a:off x="5999672" y="5255214"/>
            <a:ext cx="2031325" cy="830997"/>
          </a:xfrm>
          <a:prstGeom prst="rect">
            <a:avLst/>
          </a:prstGeom>
          <a:noFill/>
        </p:spPr>
        <p:txBody>
          <a:bodyPr wrap="none" lIns="91440" tIns="45720" rIns="91440" bIns="45720">
            <a:spAutoFit/>
          </a:bodyPr>
          <a:lstStyle/>
          <a:p>
            <a:pPr algn="ctr"/>
            <a:r>
              <a:rPr lang="zh-TW" altLang="en-US"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我看不懂，</a:t>
            </a:r>
            <a:endParaRPr lang="en-US" altLang="zh-TW" sz="240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endParaRPr>
          </a:p>
          <a:p>
            <a:pPr algn="ctr"/>
            <a:r>
              <a:rPr lang="zh-TW" altLang="en-US" sz="2400" b="0" cap="none" spc="0">
                <a:ln w="0"/>
                <a:solidFill>
                  <a:schemeClr val="tx1"/>
                </a:solidFill>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但我大受震驚</a:t>
            </a:r>
          </a:p>
        </p:txBody>
      </p:sp>
      <p:sp>
        <p:nvSpPr>
          <p:cNvPr id="16" name="投影片編號版面配置區 15">
            <a:extLst>
              <a:ext uri="{FF2B5EF4-FFF2-40B4-BE49-F238E27FC236}">
                <a16:creationId xmlns:a16="http://schemas.microsoft.com/office/drawing/2014/main" id="{80540F89-DA08-1D7B-E006-1C5C9E72F3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a:t>
            </a:fld>
            <a:endParaRPr lang="zh-TW" altLang="en-US"/>
          </a:p>
        </p:txBody>
      </p:sp>
    </p:spTree>
    <p:extLst>
      <p:ext uri="{BB962C8B-B14F-4D97-AF65-F5344CB8AC3E}">
        <p14:creationId xmlns:p14="http://schemas.microsoft.com/office/powerpoint/2010/main" val="729591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55D4943-FEBC-AB73-1133-5DE08E9B0B6C}"/>
              </a:ext>
            </a:extLst>
          </p:cNvPr>
          <p:cNvSpPr txBox="1"/>
          <p:nvPr/>
        </p:nvSpPr>
        <p:spPr>
          <a:xfrm>
            <a:off x="3049229" y="3275112"/>
            <a:ext cx="6098458" cy="307777"/>
          </a:xfrm>
          <a:prstGeom prst="rect">
            <a:avLst/>
          </a:prstGeom>
          <a:noFill/>
        </p:spPr>
        <p:txBody>
          <a:bodyPr wrap="square">
            <a:spAutoFit/>
          </a:bodyPr>
          <a:lstStyle/>
          <a:p>
            <a:endParaRPr lang="zh-TW" altLang="en-US"/>
          </a:p>
        </p:txBody>
      </p:sp>
      <p:sp>
        <p:nvSpPr>
          <p:cNvPr id="7" name="文字方塊 6">
            <a:extLst>
              <a:ext uri="{FF2B5EF4-FFF2-40B4-BE49-F238E27FC236}">
                <a16:creationId xmlns:a16="http://schemas.microsoft.com/office/drawing/2014/main" id="{09902D5E-6B6C-0709-0F27-7C351DCC381C}"/>
              </a:ext>
            </a:extLst>
          </p:cNvPr>
          <p:cNvSpPr txBox="1"/>
          <p:nvPr/>
        </p:nvSpPr>
        <p:spPr>
          <a:xfrm>
            <a:off x="3049229" y="3275112"/>
            <a:ext cx="6098458" cy="307777"/>
          </a:xfrm>
          <a:prstGeom prst="rect">
            <a:avLst/>
          </a:prstGeom>
          <a:noFill/>
        </p:spPr>
        <p:txBody>
          <a:bodyPr wrap="square">
            <a:spAutoFit/>
          </a:bodyPr>
          <a:lstStyle/>
          <a:p>
            <a:endParaRPr lang="zh-TW" altLang="en-US"/>
          </a:p>
        </p:txBody>
      </p:sp>
      <p:pic>
        <p:nvPicPr>
          <p:cNvPr id="11" name="圖片 10">
            <a:extLst>
              <a:ext uri="{FF2B5EF4-FFF2-40B4-BE49-F238E27FC236}">
                <a16:creationId xmlns:a16="http://schemas.microsoft.com/office/drawing/2014/main" id="{1F997368-9AD1-D615-D5D5-9DE778C546D9}"/>
              </a:ext>
            </a:extLst>
          </p:cNvPr>
          <p:cNvPicPr>
            <a:picLocks noChangeAspect="1"/>
          </p:cNvPicPr>
          <p:nvPr/>
        </p:nvPicPr>
        <p:blipFill>
          <a:blip r:embed="rId2"/>
          <a:stretch>
            <a:fillRect/>
          </a:stretch>
        </p:blipFill>
        <p:spPr>
          <a:xfrm>
            <a:off x="2088388" y="533619"/>
            <a:ext cx="8015224" cy="6098540"/>
          </a:xfrm>
          <a:prstGeom prst="rect">
            <a:avLst/>
          </a:prstGeom>
        </p:spPr>
      </p:pic>
      <p:sp>
        <p:nvSpPr>
          <p:cNvPr id="2" name="投影片編號版面配置區 1">
            <a:extLst>
              <a:ext uri="{FF2B5EF4-FFF2-40B4-BE49-F238E27FC236}">
                <a16:creationId xmlns:a16="http://schemas.microsoft.com/office/drawing/2014/main" id="{7C7E7BAB-3A0E-4295-29F3-0C1BAA1B3B0C}"/>
              </a:ext>
            </a:extLst>
          </p:cNvPr>
          <p:cNvSpPr>
            <a:spLocks noGrp="1"/>
          </p:cNvSpPr>
          <p:nvPr>
            <p:ph type="sldNum" sz="quarter" idx="4"/>
          </p:nvPr>
        </p:nvSpPr>
        <p:spPr/>
        <p:txBody>
          <a:bodyPr/>
          <a:lstStyle/>
          <a:p>
            <a:fld id="{AEDCB7AC-C157-4D97-830C-8E7E733073A7}" type="slidenum">
              <a:rPr lang="zh-TW" altLang="en-US" smtClean="0"/>
              <a:pPr/>
              <a:t>30</a:t>
            </a:fld>
            <a:endParaRPr lang="zh-TW" altLang="en-US"/>
          </a:p>
        </p:txBody>
      </p:sp>
    </p:spTree>
    <p:extLst>
      <p:ext uri="{BB962C8B-B14F-4D97-AF65-F5344CB8AC3E}">
        <p14:creationId xmlns:p14="http://schemas.microsoft.com/office/powerpoint/2010/main" val="2593507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FD2BB3C-0267-832E-8432-6DF07735B315}"/>
              </a:ext>
            </a:extLst>
          </p:cNvPr>
          <p:cNvSpPr/>
          <p:nvPr/>
        </p:nvSpPr>
        <p:spPr>
          <a:xfrm>
            <a:off x="753829" y="471785"/>
            <a:ext cx="3621504" cy="1107996"/>
          </a:xfrm>
          <a:prstGeom prst="rect">
            <a:avLst/>
          </a:prstGeom>
          <a:noFill/>
        </p:spPr>
        <p:txBody>
          <a:bodyPr wrap="none" lIns="91440" tIns="45720" rIns="91440" bIns="45720">
            <a:spAutoFit/>
          </a:bodyPr>
          <a:lstStyle/>
          <a:p>
            <a:r>
              <a:rPr lang="en-US" altLang="zh-TW" sz="6600">
                <a:ln w="0"/>
                <a:solidFill>
                  <a:schemeClr val="tx1"/>
                </a:solidFill>
                <a:effectLst>
                  <a:outerShdw blurRad="38100" dist="19050" dir="2700000" algn="tl" rotWithShape="0">
                    <a:schemeClr val="dk1">
                      <a:alpha val="40000"/>
                    </a:schemeClr>
                  </a:outerShdw>
                </a:effectLst>
              </a:rPr>
              <a:t>Hunter.io</a:t>
            </a:r>
          </a:p>
        </p:txBody>
      </p:sp>
      <p:sp>
        <p:nvSpPr>
          <p:cNvPr id="11" name="矩形 10">
            <a:extLst>
              <a:ext uri="{FF2B5EF4-FFF2-40B4-BE49-F238E27FC236}">
                <a16:creationId xmlns:a16="http://schemas.microsoft.com/office/drawing/2014/main" id="{93780C21-FAD3-4A2B-299E-9F19A4F3EF33}"/>
              </a:ext>
            </a:extLst>
          </p:cNvPr>
          <p:cNvSpPr/>
          <p:nvPr/>
        </p:nvSpPr>
        <p:spPr>
          <a:xfrm>
            <a:off x="753829" y="1853678"/>
            <a:ext cx="11264622" cy="1754326"/>
          </a:xfrm>
          <a:prstGeom prst="rect">
            <a:avLst/>
          </a:prstGeom>
          <a:noFill/>
        </p:spPr>
        <p:txBody>
          <a:bodyPr wrap="none" lIns="91440" tIns="45720" rIns="91440" bIns="45720">
            <a:spAutoFit/>
          </a:bodyPr>
          <a:lstStyle/>
          <a:p>
            <a:pPr marL="685800" indent="-685800">
              <a:buFont typeface="Arial" panose="020B0604020202020204" pitchFamily="34" charset="0"/>
              <a:buChar char="•"/>
            </a:pPr>
            <a:r>
              <a:rPr lang="en-US" altLang="zh-TW" sz="5400" b="0" cap="none" spc="0">
                <a:ln w="0"/>
                <a:solidFill>
                  <a:schemeClr val="tx1"/>
                </a:solidFill>
                <a:effectLst>
                  <a:outerShdw blurRad="38100" dist="19050" dir="2700000" algn="tl" rotWithShape="0">
                    <a:schemeClr val="dk1">
                      <a:alpha val="40000"/>
                    </a:schemeClr>
                  </a:outerShdw>
                </a:effectLst>
              </a:rPr>
              <a:t>Email </a:t>
            </a:r>
            <a:r>
              <a:rPr lang="zh-TW" altLang="en-US" sz="5400" b="0" cap="none" spc="0">
                <a:ln w="0"/>
                <a:solidFill>
                  <a:schemeClr val="tx1"/>
                </a:solidFill>
                <a:effectLst>
                  <a:outerShdw blurRad="38100" dist="19050" dir="2700000" algn="tl" rotWithShape="0">
                    <a:schemeClr val="dk1">
                      <a:alpha val="40000"/>
                    </a:schemeClr>
                  </a:outerShdw>
                </a:effectLst>
              </a:rPr>
              <a:t>評分</a:t>
            </a:r>
            <a:endParaRPr lang="en-US" altLang="zh-TW" sz="5400" b="0" cap="none" spc="0">
              <a:ln w="0"/>
              <a:solidFill>
                <a:schemeClr val="tx1"/>
              </a:solidFill>
              <a:effectLst>
                <a:outerShdw blurRad="38100" dist="19050" dir="2700000" algn="tl" rotWithShape="0">
                  <a:schemeClr val="dk1">
                    <a:alpha val="40000"/>
                  </a:schemeClr>
                </a:outerShdw>
              </a:effectLst>
            </a:endParaRPr>
          </a:p>
          <a:p>
            <a:pPr marL="685800" indent="-685800">
              <a:buFont typeface="Arial" panose="020B0604020202020204" pitchFamily="34" charset="0"/>
              <a:buChar char="•"/>
            </a:pPr>
            <a:r>
              <a:rPr lang="zh-TW" altLang="en-US" sz="5400">
                <a:ln w="0"/>
                <a:solidFill>
                  <a:schemeClr val="tx1"/>
                </a:solidFill>
                <a:effectLst>
                  <a:outerShdw blurRad="38100" dist="19050" dir="2700000" algn="tl" rotWithShape="0">
                    <a:schemeClr val="dk1">
                      <a:alpha val="40000"/>
                    </a:schemeClr>
                  </a:outerShdw>
                </a:effectLst>
              </a:rPr>
              <a:t>外部網站提及（公信力參考指標）</a:t>
            </a:r>
            <a:endParaRPr lang="en-US" altLang="zh-TW" sz="5400" b="0" cap="none" spc="0">
              <a:ln w="0"/>
              <a:solidFill>
                <a:schemeClr val="tx1"/>
              </a:solidFill>
              <a:effectLst>
                <a:outerShdw blurRad="38100" dist="19050" dir="2700000" algn="tl" rotWithShape="0">
                  <a:schemeClr val="dk1">
                    <a:alpha val="40000"/>
                  </a:schemeClr>
                </a:outerShdw>
              </a:effectLst>
            </a:endParaRPr>
          </a:p>
        </p:txBody>
      </p:sp>
      <p:grpSp>
        <p:nvGrpSpPr>
          <p:cNvPr id="16" name="群組 15">
            <a:extLst>
              <a:ext uri="{FF2B5EF4-FFF2-40B4-BE49-F238E27FC236}">
                <a16:creationId xmlns:a16="http://schemas.microsoft.com/office/drawing/2014/main" id="{844D3182-0D09-1BE7-22B4-898E1DFD36FB}"/>
              </a:ext>
            </a:extLst>
          </p:cNvPr>
          <p:cNvGrpSpPr/>
          <p:nvPr/>
        </p:nvGrpSpPr>
        <p:grpSpPr>
          <a:xfrm>
            <a:off x="6096000" y="3890664"/>
            <a:ext cx="4974415" cy="2762326"/>
            <a:chOff x="3162300" y="3013501"/>
            <a:chExt cx="7484533" cy="4210050"/>
          </a:xfrm>
        </p:grpSpPr>
        <p:pic>
          <p:nvPicPr>
            <p:cNvPr id="13" name="圖片 12" descr="一張含有 文字, 美工圖案, 圖形, 卡通 的圖片&#10;&#10;自動產生的描述">
              <a:extLst>
                <a:ext uri="{FF2B5EF4-FFF2-40B4-BE49-F238E27FC236}">
                  <a16:creationId xmlns:a16="http://schemas.microsoft.com/office/drawing/2014/main" id="{E7EC1AE2-C148-1858-C570-BC88EDBC18A2}"/>
                </a:ext>
              </a:extLst>
            </p:cNvPr>
            <p:cNvPicPr>
              <a:picLocks noChangeAspect="1"/>
            </p:cNvPicPr>
            <p:nvPr/>
          </p:nvPicPr>
          <p:blipFill>
            <a:blip r:embed="rId2"/>
            <a:stretch>
              <a:fillRect/>
            </a:stretch>
          </p:blipFill>
          <p:spPr>
            <a:xfrm>
              <a:off x="3162300" y="3013501"/>
              <a:ext cx="7484533" cy="4210050"/>
            </a:xfrm>
            <a:prstGeom prst="rect">
              <a:avLst/>
            </a:prstGeom>
          </p:spPr>
        </p:pic>
        <p:sp>
          <p:nvSpPr>
            <p:cNvPr id="15" name="矩形 14">
              <a:extLst>
                <a:ext uri="{FF2B5EF4-FFF2-40B4-BE49-F238E27FC236}">
                  <a16:creationId xmlns:a16="http://schemas.microsoft.com/office/drawing/2014/main" id="{23D2275D-5666-1EBD-95CE-8451901BD0F4}"/>
                </a:ext>
              </a:extLst>
            </p:cNvPr>
            <p:cNvSpPr/>
            <p:nvPr/>
          </p:nvSpPr>
          <p:spPr>
            <a:xfrm>
              <a:off x="8536729" y="4447221"/>
              <a:ext cx="2110104" cy="2776330"/>
            </a:xfrm>
            <a:prstGeom prst="rect">
              <a:avLst/>
            </a:prstGeom>
            <a:solidFill>
              <a:srgbClr val="2DB2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Google Shape;37;p1">
              <a:extLst>
                <a:ext uri="{FF2B5EF4-FFF2-40B4-BE49-F238E27FC236}">
                  <a16:creationId xmlns:a16="http://schemas.microsoft.com/office/drawing/2014/main" id="{0EE8BA25-78DA-E3A8-991F-AFFC09953ADE}"/>
                </a:ext>
              </a:extLst>
            </p:cNvPr>
            <p:cNvPicPr preferRelativeResize="0">
              <a:picLocks/>
            </p:cNvPicPr>
            <p:nvPr/>
          </p:nvPicPr>
          <p:blipFill rotWithShape="1">
            <a:blip r:embed="rId3">
              <a:alphaModFix/>
            </a:blip>
            <a:srcRect r="84060" b="58225"/>
            <a:stretch/>
          </p:blipFill>
          <p:spPr>
            <a:xfrm>
              <a:off x="8365279" y="4767827"/>
              <a:ext cx="1936134" cy="1746556"/>
            </a:xfrm>
            <a:prstGeom prst="rect">
              <a:avLst/>
            </a:prstGeom>
            <a:noFill/>
            <a:ln>
              <a:noFill/>
            </a:ln>
          </p:spPr>
        </p:pic>
      </p:grpSp>
      <p:sp>
        <p:nvSpPr>
          <p:cNvPr id="2" name="投影片編號版面配置區 1">
            <a:extLst>
              <a:ext uri="{FF2B5EF4-FFF2-40B4-BE49-F238E27FC236}">
                <a16:creationId xmlns:a16="http://schemas.microsoft.com/office/drawing/2014/main" id="{A920A36A-E27D-FF3D-B96C-B9951211B162}"/>
              </a:ext>
            </a:extLst>
          </p:cNvPr>
          <p:cNvSpPr>
            <a:spLocks noGrp="1"/>
          </p:cNvSpPr>
          <p:nvPr>
            <p:ph type="sldNum" sz="quarter" idx="4"/>
          </p:nvPr>
        </p:nvSpPr>
        <p:spPr/>
        <p:txBody>
          <a:bodyPr/>
          <a:lstStyle/>
          <a:p>
            <a:fld id="{AEDCB7AC-C157-4D97-830C-8E7E733073A7}" type="slidenum">
              <a:rPr lang="zh-TW" altLang="en-US" smtClean="0"/>
              <a:pPr/>
              <a:t>31</a:t>
            </a:fld>
            <a:endParaRPr lang="zh-TW" altLang="en-US"/>
          </a:p>
        </p:txBody>
      </p:sp>
    </p:spTree>
    <p:extLst>
      <p:ext uri="{BB962C8B-B14F-4D97-AF65-F5344CB8AC3E}">
        <p14:creationId xmlns:p14="http://schemas.microsoft.com/office/powerpoint/2010/main" val="208361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3" name="文字方塊 2">
            <a:extLst>
              <a:ext uri="{FF2B5EF4-FFF2-40B4-BE49-F238E27FC236}">
                <a16:creationId xmlns:a16="http://schemas.microsoft.com/office/drawing/2014/main" id="{4C17DE6B-AAE2-7940-D531-E6675094A5A5}"/>
              </a:ext>
            </a:extLst>
          </p:cNvPr>
          <p:cNvSpPr txBox="1"/>
          <p:nvPr/>
        </p:nvSpPr>
        <p:spPr>
          <a:xfrm>
            <a:off x="597822" y="431245"/>
            <a:ext cx="822344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zh-TW" sz="6600">
                <a:latin typeface="+mj-ea"/>
                <a:ea typeface="+mj-ea"/>
              </a:rPr>
              <a:t>Virus</a:t>
            </a:r>
            <a:r>
              <a:rPr lang="zh-TW" altLang="en-US" sz="6600">
                <a:latin typeface="+mj-ea"/>
                <a:ea typeface="+mj-ea"/>
              </a:rPr>
              <a:t> </a:t>
            </a:r>
            <a:r>
              <a:rPr lang="en-US" altLang="zh-TW" sz="6600">
                <a:latin typeface="+mj-ea"/>
                <a:ea typeface="+mj-ea"/>
              </a:rPr>
              <a:t>total</a:t>
            </a:r>
            <a:r>
              <a:rPr lang="zh-TW" altLang="en-US" sz="6600">
                <a:latin typeface="+mj-ea"/>
                <a:ea typeface="+mj-ea"/>
              </a:rPr>
              <a:t>-API</a:t>
            </a:r>
          </a:p>
        </p:txBody>
      </p:sp>
      <p:sp>
        <p:nvSpPr>
          <p:cNvPr id="4" name="矩形 3">
            <a:extLst>
              <a:ext uri="{FF2B5EF4-FFF2-40B4-BE49-F238E27FC236}">
                <a16:creationId xmlns:a16="http://schemas.microsoft.com/office/drawing/2014/main" id="{EE11A65D-F9E0-9D8F-5909-B27DDC6E45CE}"/>
              </a:ext>
            </a:extLst>
          </p:cNvPr>
          <p:cNvSpPr/>
          <p:nvPr/>
        </p:nvSpPr>
        <p:spPr>
          <a:xfrm>
            <a:off x="597822" y="2176407"/>
            <a:ext cx="7027536" cy="3416320"/>
          </a:xfrm>
          <a:prstGeom prst="rect">
            <a:avLst/>
          </a:prstGeom>
          <a:noFill/>
        </p:spPr>
        <p:txBody>
          <a:bodyPr wrap="square" lIns="91440" tIns="45720" rIns="91440" bIns="45720">
            <a:spAutoFit/>
          </a:bodyPr>
          <a:lstStyle/>
          <a:p>
            <a:pPr marL="685800" indent="-685800">
              <a:buFont typeface="Arial" panose="020B0604020202020204" pitchFamily="34" charset="0"/>
              <a:buChar char="•"/>
            </a:pPr>
            <a:r>
              <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Domain</a:t>
            </a:r>
            <a:r>
              <a:rPr lang="zh-TW" altLang="en-US"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 評分</a:t>
            </a:r>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a:p>
            <a:pPr marL="685800" indent="-685800">
              <a:buFont typeface="Arial" panose="020B0604020202020204" pitchFamily="34" charset="0"/>
              <a:buChar char="•"/>
            </a:pPr>
            <a:r>
              <a:rPr lang="zh-TW" altLang="en-US" sz="540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郵件附檔分析</a:t>
            </a:r>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a:p>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a:p>
            <a:pPr marL="685800" indent="-685800">
              <a:buFont typeface="Arial" panose="020B0604020202020204" pitchFamily="34" charset="0"/>
              <a:buChar char="•"/>
            </a:pPr>
            <a:endParaRPr lang="en-US" altLang="zh-TW" sz="5400" b="0" cap="none" spc="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endParaRPr>
          </a:p>
        </p:txBody>
      </p:sp>
      <p:sp>
        <p:nvSpPr>
          <p:cNvPr id="2" name="投影片編號版面配置區 1">
            <a:extLst>
              <a:ext uri="{FF2B5EF4-FFF2-40B4-BE49-F238E27FC236}">
                <a16:creationId xmlns:a16="http://schemas.microsoft.com/office/drawing/2014/main" id="{10668BF3-B971-7695-FB33-CEE227AA2D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32</a:t>
            </a:fld>
            <a:endParaRPr lang="zh-TW" altLang="en-US"/>
          </a:p>
        </p:txBody>
      </p:sp>
    </p:spTree>
    <p:extLst>
      <p:ext uri="{BB962C8B-B14F-4D97-AF65-F5344CB8AC3E}">
        <p14:creationId xmlns:p14="http://schemas.microsoft.com/office/powerpoint/2010/main" val="115499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4DD4893-A731-75C3-BC91-A2364648ACD8}"/>
              </a:ext>
            </a:extLst>
          </p:cNvPr>
          <p:cNvSpPr/>
          <p:nvPr/>
        </p:nvSpPr>
        <p:spPr>
          <a:xfrm>
            <a:off x="983917" y="448839"/>
            <a:ext cx="6109365" cy="1107996"/>
          </a:xfrm>
          <a:prstGeom prst="rect">
            <a:avLst/>
          </a:prstGeom>
          <a:noFill/>
        </p:spPr>
        <p:txBody>
          <a:bodyPr wrap="none" lIns="91440" tIns="45720" rIns="91440" bIns="45720">
            <a:spAutoFit/>
          </a:bodyPr>
          <a:lstStyle/>
          <a:p>
            <a:pPr algn="ctr"/>
            <a:r>
              <a:rPr lang="zh-TW" altLang="en-US" sz="6600"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瀏覽器擴充功能</a:t>
            </a:r>
          </a:p>
        </p:txBody>
      </p:sp>
      <p:sp>
        <p:nvSpPr>
          <p:cNvPr id="11" name="矩形 10">
            <a:extLst>
              <a:ext uri="{FF2B5EF4-FFF2-40B4-BE49-F238E27FC236}">
                <a16:creationId xmlns:a16="http://schemas.microsoft.com/office/drawing/2014/main" id="{767CFD50-0632-5137-1962-2F1E52C70623}"/>
              </a:ext>
            </a:extLst>
          </p:cNvPr>
          <p:cNvSpPr/>
          <p:nvPr/>
        </p:nvSpPr>
        <p:spPr>
          <a:xfrm>
            <a:off x="3634557" y="1822482"/>
            <a:ext cx="7686720" cy="3684983"/>
          </a:xfrm>
          <a:prstGeom prst="rect">
            <a:avLst/>
          </a:prstGeom>
          <a:noFill/>
        </p:spPr>
        <p:txBody>
          <a:bodyPr wrap="none" lIns="91440" tIns="45720" rIns="91440" bIns="45720">
            <a:spAutoFit/>
          </a:bodyPr>
          <a:lstStyle/>
          <a:p>
            <a:pPr marL="571500" indent="-571500">
              <a:lnSpc>
                <a:spcPct val="150000"/>
              </a:lnSpc>
              <a:buFont typeface="Arial" panose="020B0604020202020204" pitchFamily="34" charset="0"/>
              <a:buChar char="•"/>
            </a:pPr>
            <a:r>
              <a:rPr lang="zh-TW" altLang="en-US" sz="5400">
                <a:ln w="0"/>
                <a:solidFill>
                  <a:schemeClr val="tx1"/>
                </a:solidFill>
                <a:latin typeface="Yu Gothic UI Semibold" panose="020B0700000000000000" pitchFamily="34" charset="-128"/>
                <a:ea typeface="Yu Gothic UI Semibold" panose="020B0700000000000000" pitchFamily="34" charset="-128"/>
              </a:rPr>
              <a:t>檢查郵件內文外部連結</a:t>
            </a:r>
            <a:endParaRPr lang="en-US" altLang="zh-TW" sz="5400">
              <a:ln w="0"/>
              <a:solidFill>
                <a:schemeClr val="tx1"/>
              </a:solidFill>
              <a:latin typeface="Yu Gothic UI Semibold" panose="020B0700000000000000" pitchFamily="34" charset="-128"/>
              <a:ea typeface="Yu Gothic UI Semibold" panose="020B0700000000000000" pitchFamily="34" charset="-128"/>
            </a:endParaRPr>
          </a:p>
          <a:p>
            <a:pPr marL="571500" indent="-571500">
              <a:lnSpc>
                <a:spcPct val="150000"/>
              </a:lnSpc>
              <a:buFont typeface="Arial" panose="020B0604020202020204" pitchFamily="34" charset="0"/>
              <a:buChar char="•"/>
            </a:pPr>
            <a:r>
              <a:rPr lang="zh-TW" altLang="en-US" sz="5400">
                <a:ln w="0"/>
                <a:solidFill>
                  <a:schemeClr val="tx1"/>
                </a:solidFill>
                <a:latin typeface="Yu Gothic UI Semibold" panose="020B0700000000000000" pitchFamily="34" charset="-128"/>
                <a:ea typeface="Yu Gothic UI Semibold" panose="020B0700000000000000" pitchFamily="34" charset="-128"/>
              </a:rPr>
              <a:t>寄件人信用評價</a:t>
            </a:r>
          </a:p>
          <a:p>
            <a:pPr marL="571500" indent="-571500">
              <a:lnSpc>
                <a:spcPct val="150000"/>
              </a:lnSpc>
              <a:buFont typeface="Arial" panose="020B0604020202020204" pitchFamily="34" charset="0"/>
              <a:buChar char="•"/>
            </a:pPr>
            <a:r>
              <a:rPr lang="zh-TW" altLang="en-US" sz="5400">
                <a:ln w="0"/>
                <a:solidFill>
                  <a:schemeClr val="tx1"/>
                </a:solidFill>
                <a:latin typeface="Yu Gothic UI Semibold" panose="020B0700000000000000" pitchFamily="34" charset="-128"/>
                <a:ea typeface="Yu Gothic UI Semibold" panose="020B0700000000000000" pitchFamily="34" charset="-128"/>
              </a:rPr>
              <a:t>內文可信度分析</a:t>
            </a:r>
            <a:endParaRPr lang="en-US" altLang="zh-TW" sz="5400">
              <a:ln w="0"/>
              <a:solidFill>
                <a:schemeClr val="tx1"/>
              </a:solidFill>
              <a:latin typeface="Yu Gothic UI Semibold" panose="020B0700000000000000" pitchFamily="34" charset="-128"/>
              <a:ea typeface="Yu Gothic UI Semibold" panose="020B0700000000000000" pitchFamily="34" charset="-128"/>
            </a:endParaRPr>
          </a:p>
        </p:txBody>
      </p:sp>
      <p:pic>
        <p:nvPicPr>
          <p:cNvPr id="3" name="圖片 2" descr="一張含有 黑色, 黑與白, 藝術 的圖片&#10;&#10;自動產生的描述">
            <a:extLst>
              <a:ext uri="{FF2B5EF4-FFF2-40B4-BE49-F238E27FC236}">
                <a16:creationId xmlns:a16="http://schemas.microsoft.com/office/drawing/2014/main" id="{8703C734-E4E4-40E7-4C4E-FD0E73C921ED}"/>
              </a:ext>
            </a:extLst>
          </p:cNvPr>
          <p:cNvPicPr>
            <a:picLocks noChangeAspect="1"/>
          </p:cNvPicPr>
          <p:nvPr/>
        </p:nvPicPr>
        <p:blipFill>
          <a:blip r:embed="rId2"/>
          <a:stretch>
            <a:fillRect/>
          </a:stretch>
        </p:blipFill>
        <p:spPr>
          <a:xfrm>
            <a:off x="447201" y="4038924"/>
            <a:ext cx="2708955" cy="2317426"/>
          </a:xfrm>
          <a:prstGeom prst="rect">
            <a:avLst/>
          </a:prstGeom>
        </p:spPr>
      </p:pic>
      <p:sp>
        <p:nvSpPr>
          <p:cNvPr id="5" name="投影片編號版面配置區 4">
            <a:extLst>
              <a:ext uri="{FF2B5EF4-FFF2-40B4-BE49-F238E27FC236}">
                <a16:creationId xmlns:a16="http://schemas.microsoft.com/office/drawing/2014/main" id="{733CFF5C-1D5F-1D06-762B-310B7645F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33</a:t>
            </a:fld>
            <a:endParaRPr lang="zh-TW" altLang="en-US"/>
          </a:p>
        </p:txBody>
      </p:sp>
    </p:spTree>
    <p:extLst>
      <p:ext uri="{BB962C8B-B14F-4D97-AF65-F5344CB8AC3E}">
        <p14:creationId xmlns:p14="http://schemas.microsoft.com/office/powerpoint/2010/main" val="3414453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3C7D398-83E5-5A5C-1592-2DB1CE14D7B6}"/>
              </a:ext>
            </a:extLst>
          </p:cNvPr>
          <p:cNvPicPr>
            <a:picLocks noChangeAspect="1"/>
          </p:cNvPicPr>
          <p:nvPr/>
        </p:nvPicPr>
        <p:blipFill rotWithShape="1">
          <a:blip r:embed="rId2"/>
          <a:srcRect r="18088" b="35221"/>
          <a:stretch/>
        </p:blipFill>
        <p:spPr>
          <a:xfrm>
            <a:off x="0" y="1097189"/>
            <a:ext cx="12608175" cy="3749222"/>
          </a:xfrm>
          <a:prstGeom prst="rect">
            <a:avLst/>
          </a:prstGeom>
        </p:spPr>
      </p:pic>
      <p:sp>
        <p:nvSpPr>
          <p:cNvPr id="4" name="橢圓 3">
            <a:extLst>
              <a:ext uri="{FF2B5EF4-FFF2-40B4-BE49-F238E27FC236}">
                <a16:creationId xmlns:a16="http://schemas.microsoft.com/office/drawing/2014/main" id="{A146EF7C-1504-3534-A7B3-E89B08CB19E1}"/>
              </a:ext>
            </a:extLst>
          </p:cNvPr>
          <p:cNvSpPr/>
          <p:nvPr/>
        </p:nvSpPr>
        <p:spPr>
          <a:xfrm>
            <a:off x="2648647" y="1693544"/>
            <a:ext cx="3781182" cy="1586684"/>
          </a:xfrm>
          <a:custGeom>
            <a:avLst/>
            <a:gdLst>
              <a:gd name="connsiteX0" fmla="*/ 0 w 3781182"/>
              <a:gd name="connsiteY0" fmla="*/ 793342 h 1586684"/>
              <a:gd name="connsiteX1" fmla="*/ 1890591 w 3781182"/>
              <a:gd name="connsiteY1" fmla="*/ 0 h 1586684"/>
              <a:gd name="connsiteX2" fmla="*/ 3781182 w 3781182"/>
              <a:gd name="connsiteY2" fmla="*/ 793342 h 1586684"/>
              <a:gd name="connsiteX3" fmla="*/ 1890591 w 3781182"/>
              <a:gd name="connsiteY3" fmla="*/ 1586684 h 1586684"/>
              <a:gd name="connsiteX4" fmla="*/ 0 w 3781182"/>
              <a:gd name="connsiteY4" fmla="*/ 793342 h 158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82" h="1586684" extrusionOk="0">
                <a:moveTo>
                  <a:pt x="0" y="793342"/>
                </a:moveTo>
                <a:cubicBezTo>
                  <a:pt x="-109580" y="287600"/>
                  <a:pt x="721801" y="46781"/>
                  <a:pt x="1890591" y="0"/>
                </a:cubicBezTo>
                <a:cubicBezTo>
                  <a:pt x="2971552" y="7751"/>
                  <a:pt x="3740710" y="356478"/>
                  <a:pt x="3781182" y="793342"/>
                </a:cubicBezTo>
                <a:cubicBezTo>
                  <a:pt x="3697975" y="1312749"/>
                  <a:pt x="2904767" y="1752330"/>
                  <a:pt x="1890591" y="1586684"/>
                </a:cubicBezTo>
                <a:cubicBezTo>
                  <a:pt x="760719" y="1539781"/>
                  <a:pt x="70286" y="1265076"/>
                  <a:pt x="0" y="793342"/>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33F0FA65-BBD8-D590-208B-BEF640956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34</a:t>
            </a:fld>
            <a:endParaRPr lang="zh-TW" altLang="en-US"/>
          </a:p>
        </p:txBody>
      </p:sp>
      <p:sp>
        <p:nvSpPr>
          <p:cNvPr id="2" name="文字方塊 1">
            <a:extLst>
              <a:ext uri="{FF2B5EF4-FFF2-40B4-BE49-F238E27FC236}">
                <a16:creationId xmlns:a16="http://schemas.microsoft.com/office/drawing/2014/main" id="{7EB4C251-5D9B-115A-3021-231ED96869AA}"/>
              </a:ext>
            </a:extLst>
          </p:cNvPr>
          <p:cNvSpPr txBox="1"/>
          <p:nvPr/>
        </p:nvSpPr>
        <p:spPr>
          <a:xfrm>
            <a:off x="440109" y="149303"/>
            <a:ext cx="1059168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寄件人評分</a:t>
            </a:r>
            <a:r>
              <a:rPr lang="en-US" altLang="zh-TW" sz="3000">
                <a:latin typeface="+mj-ea"/>
                <a:ea typeface="+mj-ea"/>
              </a:rPr>
              <a:t>by hunter.io</a:t>
            </a:r>
            <a:endParaRPr lang="zh-TW" altLang="en-US" sz="3000">
              <a:latin typeface="+mj-ea"/>
              <a:ea typeface="+mj-ea"/>
            </a:endParaRPr>
          </a:p>
        </p:txBody>
      </p:sp>
    </p:spTree>
    <p:extLst>
      <p:ext uri="{BB962C8B-B14F-4D97-AF65-F5344CB8AC3E}">
        <p14:creationId xmlns:p14="http://schemas.microsoft.com/office/powerpoint/2010/main" val="42584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67C79B9-D854-F78A-8FB1-4DFB5A762CE2}"/>
              </a:ext>
            </a:extLst>
          </p:cNvPr>
          <p:cNvPicPr>
            <a:picLocks noChangeAspect="1"/>
          </p:cNvPicPr>
          <p:nvPr/>
        </p:nvPicPr>
        <p:blipFill rotWithShape="1">
          <a:blip r:embed="rId3"/>
          <a:srcRect l="-1" r="64529"/>
          <a:stretch/>
        </p:blipFill>
        <p:spPr>
          <a:xfrm>
            <a:off x="2314819" y="1484352"/>
            <a:ext cx="9038982" cy="4644945"/>
          </a:xfrm>
          <a:prstGeom prst="rect">
            <a:avLst/>
          </a:prstGeom>
        </p:spPr>
      </p:pic>
      <p:sp>
        <p:nvSpPr>
          <p:cNvPr id="6" name="橢圓 5">
            <a:extLst>
              <a:ext uri="{FF2B5EF4-FFF2-40B4-BE49-F238E27FC236}">
                <a16:creationId xmlns:a16="http://schemas.microsoft.com/office/drawing/2014/main" id="{B782EB4E-BAEB-E654-3CEF-0883BB003CFF}"/>
              </a:ext>
            </a:extLst>
          </p:cNvPr>
          <p:cNvSpPr/>
          <p:nvPr/>
        </p:nvSpPr>
        <p:spPr>
          <a:xfrm>
            <a:off x="5565916" y="4899965"/>
            <a:ext cx="3781182" cy="1586684"/>
          </a:xfrm>
          <a:custGeom>
            <a:avLst/>
            <a:gdLst>
              <a:gd name="connsiteX0" fmla="*/ 0 w 3781182"/>
              <a:gd name="connsiteY0" fmla="*/ 793342 h 1586684"/>
              <a:gd name="connsiteX1" fmla="*/ 1890591 w 3781182"/>
              <a:gd name="connsiteY1" fmla="*/ 0 h 1586684"/>
              <a:gd name="connsiteX2" fmla="*/ 3781182 w 3781182"/>
              <a:gd name="connsiteY2" fmla="*/ 793342 h 1586684"/>
              <a:gd name="connsiteX3" fmla="*/ 1890591 w 3781182"/>
              <a:gd name="connsiteY3" fmla="*/ 1586684 h 1586684"/>
              <a:gd name="connsiteX4" fmla="*/ 0 w 3781182"/>
              <a:gd name="connsiteY4" fmla="*/ 793342 h 158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82" h="1586684" extrusionOk="0">
                <a:moveTo>
                  <a:pt x="0" y="793342"/>
                </a:moveTo>
                <a:cubicBezTo>
                  <a:pt x="-109580" y="287600"/>
                  <a:pt x="721801" y="46781"/>
                  <a:pt x="1890591" y="0"/>
                </a:cubicBezTo>
                <a:cubicBezTo>
                  <a:pt x="2971552" y="7751"/>
                  <a:pt x="3740710" y="356478"/>
                  <a:pt x="3781182" y="793342"/>
                </a:cubicBezTo>
                <a:cubicBezTo>
                  <a:pt x="3697975" y="1312749"/>
                  <a:pt x="2904767" y="1752330"/>
                  <a:pt x="1890591" y="1586684"/>
                </a:cubicBezTo>
                <a:cubicBezTo>
                  <a:pt x="760719" y="1539781"/>
                  <a:pt x="70286" y="1265076"/>
                  <a:pt x="0" y="793342"/>
                </a:cubicBezTo>
                <a:close/>
              </a:path>
            </a:pathLst>
          </a:custGeom>
          <a:noFill/>
          <a:ln w="57150">
            <a:solidFill>
              <a:srgbClr val="FF0000"/>
            </a:solidFill>
            <a:round/>
            <a:extLst>
              <a:ext uri="{C807C97D-BFC1-408E-A445-0C87EB9F89A2}">
                <ask:lineSketchStyleProps xmlns:ask="http://schemas.microsoft.com/office/drawing/2018/sketchyshapes" sd="1219033472">
                  <a:prstGeom prst="ellipse">
                    <a:avLst/>
                  </a:prstGeom>
                  <ask:type>
                    <ask:lineSketchFreehand/>
                  </ask:type>
                </ask:lineSketchStyleProps>
              </a:ext>
            </a:extLst>
          </a:ln>
          <a:effectLst>
            <a:outerShdw blurRad="63500" sx="102000" sy="102000" algn="ctr" rotWithShape="0">
              <a:schemeClr val="accent4">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07514024-4617-F548-C6AB-344B1CE2BA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35</a:t>
            </a:fld>
            <a:endParaRPr lang="zh-TW" altLang="en-US"/>
          </a:p>
        </p:txBody>
      </p:sp>
      <p:sp>
        <p:nvSpPr>
          <p:cNvPr id="2" name="文字方塊 1">
            <a:extLst>
              <a:ext uri="{FF2B5EF4-FFF2-40B4-BE49-F238E27FC236}">
                <a16:creationId xmlns:a16="http://schemas.microsoft.com/office/drawing/2014/main" id="{70CAA294-2C85-E699-67EF-3E18805C53AE}"/>
              </a:ext>
            </a:extLst>
          </p:cNvPr>
          <p:cNvSpPr txBox="1"/>
          <p:nvPr/>
        </p:nvSpPr>
        <p:spPr>
          <a:xfrm>
            <a:off x="440109" y="149303"/>
            <a:ext cx="841814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框選後彈出操作按鈕</a:t>
            </a:r>
          </a:p>
        </p:txBody>
      </p:sp>
      <p:pic>
        <p:nvPicPr>
          <p:cNvPr id="7" name="圖片 6" descr="一張含有 藝術 的圖片&#10;&#10;自動產生的描述">
            <a:extLst>
              <a:ext uri="{FF2B5EF4-FFF2-40B4-BE49-F238E27FC236}">
                <a16:creationId xmlns:a16="http://schemas.microsoft.com/office/drawing/2014/main" id="{84AF234A-363D-27BB-DF0C-16C1C60B90FD}"/>
              </a:ext>
            </a:extLst>
          </p:cNvPr>
          <p:cNvPicPr>
            <a:picLocks noChangeAspect="1"/>
          </p:cNvPicPr>
          <p:nvPr/>
        </p:nvPicPr>
        <p:blipFill>
          <a:blip r:embed="rId4"/>
          <a:stretch>
            <a:fillRect/>
          </a:stretch>
        </p:blipFill>
        <p:spPr>
          <a:xfrm>
            <a:off x="8438242" y="159743"/>
            <a:ext cx="1279282" cy="1279282"/>
          </a:xfrm>
          <a:prstGeom prst="rect">
            <a:avLst/>
          </a:prstGeom>
        </p:spPr>
      </p:pic>
      <p:sp>
        <p:nvSpPr>
          <p:cNvPr id="8" name="文字方塊 7">
            <a:extLst>
              <a:ext uri="{FF2B5EF4-FFF2-40B4-BE49-F238E27FC236}">
                <a16:creationId xmlns:a16="http://schemas.microsoft.com/office/drawing/2014/main" id="{3E7F82D9-9711-0DBE-840B-C2CAB3B71E92}"/>
              </a:ext>
            </a:extLst>
          </p:cNvPr>
          <p:cNvSpPr txBox="1"/>
          <p:nvPr/>
        </p:nvSpPr>
        <p:spPr>
          <a:xfrm>
            <a:off x="440108" y="1162026"/>
            <a:ext cx="841814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3000">
                <a:latin typeface="+mj-ea"/>
                <a:ea typeface="+mj-ea"/>
              </a:rPr>
              <a:t>這真的不是 </a:t>
            </a:r>
            <a:r>
              <a:rPr lang="en-US" altLang="zh-TW" sz="3000">
                <a:latin typeface="+mj-ea"/>
                <a:ea typeface="+mj-ea"/>
              </a:rPr>
              <a:t>P</a:t>
            </a:r>
            <a:r>
              <a:rPr lang="zh-TW" altLang="en-US" sz="3000">
                <a:latin typeface="+mj-ea"/>
                <a:ea typeface="+mj-ea"/>
              </a:rPr>
              <a:t> 上去的</a:t>
            </a:r>
          </a:p>
        </p:txBody>
      </p:sp>
    </p:spTree>
    <p:extLst>
      <p:ext uri="{BB962C8B-B14F-4D97-AF65-F5344CB8AC3E}">
        <p14:creationId xmlns:p14="http://schemas.microsoft.com/office/powerpoint/2010/main" val="98367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3" name="文字方塊 2">
            <a:extLst>
              <a:ext uri="{FF2B5EF4-FFF2-40B4-BE49-F238E27FC236}">
                <a16:creationId xmlns:a16="http://schemas.microsoft.com/office/drawing/2014/main" id="{4C17DE6B-AAE2-7940-D531-E6675094A5A5}"/>
              </a:ext>
            </a:extLst>
          </p:cNvPr>
          <p:cNvSpPr txBox="1"/>
          <p:nvPr/>
        </p:nvSpPr>
        <p:spPr>
          <a:xfrm>
            <a:off x="544034" y="2205"/>
            <a:ext cx="565589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6600">
                <a:latin typeface="+mj-ea"/>
                <a:ea typeface="+mj-ea"/>
              </a:rPr>
              <a:t>成果展示</a:t>
            </a:r>
          </a:p>
        </p:txBody>
      </p:sp>
      <p:pic>
        <p:nvPicPr>
          <p:cNvPr id="4" name="AIS3-2.0">
            <a:hlinkClick r:id="" action="ppaction://media"/>
            <a:extLst>
              <a:ext uri="{FF2B5EF4-FFF2-40B4-BE49-F238E27FC236}">
                <a16:creationId xmlns:a16="http://schemas.microsoft.com/office/drawing/2014/main" id="{1F7D8371-E9F8-A8FF-3A9B-C34DCCC6D8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1882" y="1113971"/>
            <a:ext cx="9288236" cy="5275943"/>
          </a:xfrm>
          <a:prstGeom prst="rect">
            <a:avLst/>
          </a:prstGeom>
        </p:spPr>
      </p:pic>
      <p:sp>
        <p:nvSpPr>
          <p:cNvPr id="2" name="投影片編號版面配置區 1">
            <a:extLst>
              <a:ext uri="{FF2B5EF4-FFF2-40B4-BE49-F238E27FC236}">
                <a16:creationId xmlns:a16="http://schemas.microsoft.com/office/drawing/2014/main" id="{9DEF57AE-3ABF-C8A3-789C-1AF2194D4E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36</a:t>
            </a:fld>
            <a:endParaRPr lang="zh-TW" altLang="en-US"/>
          </a:p>
        </p:txBody>
      </p:sp>
    </p:spTree>
    <p:extLst>
      <p:ext uri="{BB962C8B-B14F-4D97-AF65-F5344CB8AC3E}">
        <p14:creationId xmlns:p14="http://schemas.microsoft.com/office/powerpoint/2010/main" val="36734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F0344FA-2DF3-DBF1-5C76-ECEBE9759F17}"/>
              </a:ext>
            </a:extLst>
          </p:cNvPr>
          <p:cNvPicPr>
            <a:picLocks noChangeAspect="1"/>
          </p:cNvPicPr>
          <p:nvPr/>
        </p:nvPicPr>
        <p:blipFill>
          <a:blip r:embed="rId3"/>
          <a:stretch>
            <a:fillRect/>
          </a:stretch>
        </p:blipFill>
        <p:spPr>
          <a:xfrm>
            <a:off x="304800" y="847725"/>
            <a:ext cx="11582400" cy="5162550"/>
          </a:xfrm>
          <a:prstGeom prst="rect">
            <a:avLst/>
          </a:prstGeom>
        </p:spPr>
      </p:pic>
      <p:sp>
        <p:nvSpPr>
          <p:cNvPr id="3" name="投影片編號版面配置區 2">
            <a:extLst>
              <a:ext uri="{FF2B5EF4-FFF2-40B4-BE49-F238E27FC236}">
                <a16:creationId xmlns:a16="http://schemas.microsoft.com/office/drawing/2014/main" id="{FBFF60BB-52E1-05B8-25A3-398F7A8D1F1C}"/>
              </a:ext>
            </a:extLst>
          </p:cNvPr>
          <p:cNvSpPr>
            <a:spLocks noGrp="1"/>
          </p:cNvSpPr>
          <p:nvPr>
            <p:ph type="sldNum" sz="quarter" idx="4"/>
          </p:nvPr>
        </p:nvSpPr>
        <p:spPr/>
        <p:txBody>
          <a:bodyPr/>
          <a:lstStyle/>
          <a:p>
            <a:fld id="{AEDCB7AC-C157-4D97-830C-8E7E733073A7}" type="slidenum">
              <a:rPr lang="zh-TW" altLang="en-US" smtClean="0"/>
              <a:pPr/>
              <a:t>37</a:t>
            </a:fld>
            <a:endParaRPr lang="zh-TW" altLang="en-US"/>
          </a:p>
        </p:txBody>
      </p:sp>
      <p:sp>
        <p:nvSpPr>
          <p:cNvPr id="4" name="矩形 3">
            <a:extLst>
              <a:ext uri="{FF2B5EF4-FFF2-40B4-BE49-F238E27FC236}">
                <a16:creationId xmlns:a16="http://schemas.microsoft.com/office/drawing/2014/main" id="{6D9443EA-A27F-8FDE-AED7-E224F08803ED}"/>
              </a:ext>
            </a:extLst>
          </p:cNvPr>
          <p:cNvSpPr/>
          <p:nvPr/>
        </p:nvSpPr>
        <p:spPr>
          <a:xfrm>
            <a:off x="4254500" y="4932680"/>
            <a:ext cx="7200900" cy="18288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750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文字, 螢幕擷取畫面, 字型 的圖片&#10;&#10;自動產生的描述">
            <a:extLst>
              <a:ext uri="{FF2B5EF4-FFF2-40B4-BE49-F238E27FC236}">
                <a16:creationId xmlns:a16="http://schemas.microsoft.com/office/drawing/2014/main" id="{83BCA5BD-B5D6-B144-A56B-DA9C97C932F6}"/>
              </a:ext>
            </a:extLst>
          </p:cNvPr>
          <p:cNvPicPr>
            <a:picLocks noChangeAspect="1"/>
          </p:cNvPicPr>
          <p:nvPr/>
        </p:nvPicPr>
        <p:blipFill>
          <a:blip r:embed="rId2"/>
          <a:stretch>
            <a:fillRect/>
          </a:stretch>
        </p:blipFill>
        <p:spPr>
          <a:xfrm>
            <a:off x="551221" y="1145305"/>
            <a:ext cx="11101848" cy="4555100"/>
          </a:xfrm>
          <a:prstGeom prst="rect">
            <a:avLst/>
          </a:prstGeom>
        </p:spPr>
      </p:pic>
      <p:sp>
        <p:nvSpPr>
          <p:cNvPr id="3" name="投影片編號版面配置區 2">
            <a:extLst>
              <a:ext uri="{FF2B5EF4-FFF2-40B4-BE49-F238E27FC236}">
                <a16:creationId xmlns:a16="http://schemas.microsoft.com/office/drawing/2014/main" id="{178CBAB3-1B1C-1AB5-3BE5-1D5245B3726F}"/>
              </a:ext>
            </a:extLst>
          </p:cNvPr>
          <p:cNvSpPr>
            <a:spLocks noGrp="1"/>
          </p:cNvSpPr>
          <p:nvPr>
            <p:ph type="sldNum" sz="quarter" idx="4"/>
          </p:nvPr>
        </p:nvSpPr>
        <p:spPr/>
        <p:txBody>
          <a:bodyPr/>
          <a:lstStyle/>
          <a:p>
            <a:fld id="{AEDCB7AC-C157-4D97-830C-8E7E733073A7}" type="slidenum">
              <a:rPr lang="zh-TW" altLang="en-US" smtClean="0"/>
              <a:pPr/>
              <a:t>38</a:t>
            </a:fld>
            <a:endParaRPr lang="zh-TW" altLang="en-US"/>
          </a:p>
        </p:txBody>
      </p:sp>
      <p:sp>
        <p:nvSpPr>
          <p:cNvPr id="5" name="矩形 4">
            <a:extLst>
              <a:ext uri="{FF2B5EF4-FFF2-40B4-BE49-F238E27FC236}">
                <a16:creationId xmlns:a16="http://schemas.microsoft.com/office/drawing/2014/main" id="{1F974AE5-35DD-0B48-DAF0-F96557C57445}"/>
              </a:ext>
            </a:extLst>
          </p:cNvPr>
          <p:cNvSpPr/>
          <p:nvPr/>
        </p:nvSpPr>
        <p:spPr>
          <a:xfrm>
            <a:off x="2303780" y="3418840"/>
            <a:ext cx="8582660" cy="31496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92572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6F35833-C8E2-298A-D6C7-A9C8E499E907}"/>
              </a:ext>
            </a:extLst>
          </p:cNvPr>
          <p:cNvSpPr/>
          <p:nvPr/>
        </p:nvSpPr>
        <p:spPr>
          <a:xfrm>
            <a:off x="2902857" y="4354286"/>
            <a:ext cx="2452914" cy="319314"/>
          </a:xfrm>
          <a:prstGeom prst="rect">
            <a:avLst/>
          </a:prstGeom>
          <a:solidFill>
            <a:srgbClr val="FFC000"/>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38572FC8-F2CB-F189-206E-1BF448E63E96}"/>
              </a:ext>
            </a:extLst>
          </p:cNvPr>
          <p:cNvSpPr/>
          <p:nvPr/>
        </p:nvSpPr>
        <p:spPr>
          <a:xfrm>
            <a:off x="2525008" y="730249"/>
            <a:ext cx="7138493" cy="1107996"/>
          </a:xfrm>
          <a:prstGeom prst="rect">
            <a:avLst/>
          </a:prstGeom>
          <a:noFill/>
        </p:spPr>
        <p:txBody>
          <a:bodyPr wrap="none" lIns="91440" tIns="45720" rIns="91440" bIns="45720" anchor="t">
            <a:spAutoFit/>
          </a:bodyPr>
          <a:lstStyle/>
          <a:p>
            <a:pPr algn="ctr"/>
            <a:r>
              <a:rPr lang="zh-TW" altLang="en-US"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被 </a:t>
            </a:r>
            <a:r>
              <a:rPr lang="en-US" altLang="zh-TW"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a:rPr>
              <a:t>Google </a:t>
            </a:r>
            <a:r>
              <a:rPr lang="zh-TW" altLang="en-US" sz="6600" b="1" cap="none" spc="0">
                <a:ln w="0"/>
                <a:solidFill>
                  <a:schemeClr val="tx1"/>
                </a:solidFill>
                <a:effectLst>
                  <a:outerShdw blurRad="38100" dist="19050" dir="2700000" algn="tl" rotWithShape="0">
                    <a:schemeClr val="dk1">
                      <a:alpha val="40000"/>
                    </a:schemeClr>
                  </a:outerShdw>
                </a:effectLst>
                <a:latin typeface="Yozai Medium" panose="02000600000000000000" pitchFamily="2" charset="-122"/>
                <a:ea typeface="Yozai Medium" panose="02000600000000000000" pitchFamily="2" charset="-122"/>
              </a:rPr>
              <a:t>抓包了</a:t>
            </a:r>
            <a:endParaRPr lang="zh-TW" altLang="en-US" sz="6600" b="1" cap="none" spc="0">
              <a:ln w="0"/>
              <a:solidFill>
                <a:schemeClr val="tx1"/>
              </a:solidFill>
              <a:effectLst>
                <a:outerShdw blurRad="38100" dist="19050" dir="2700000" algn="tl" rotWithShape="0">
                  <a:srgbClr val="000000">
                    <a:alpha val="40000"/>
                  </a:srgbClr>
                </a:outerShdw>
              </a:effectLst>
              <a:latin typeface="Yozai Medium" panose="02000600000000000000" pitchFamily="2" charset="-122"/>
              <a:ea typeface="Yozai Medium" panose="02000600000000000000" pitchFamily="2" charset="-122"/>
            </a:endParaRPr>
          </a:p>
        </p:txBody>
      </p:sp>
      <p:sp>
        <p:nvSpPr>
          <p:cNvPr id="3" name="投影片編號版面配置區 2">
            <a:extLst>
              <a:ext uri="{FF2B5EF4-FFF2-40B4-BE49-F238E27FC236}">
                <a16:creationId xmlns:a16="http://schemas.microsoft.com/office/drawing/2014/main" id="{5D254A5D-4349-781C-E684-3552A0E40106}"/>
              </a:ext>
            </a:extLst>
          </p:cNvPr>
          <p:cNvSpPr>
            <a:spLocks noGrp="1"/>
          </p:cNvSpPr>
          <p:nvPr>
            <p:ph type="sldNum" sz="quarter" idx="4"/>
          </p:nvPr>
        </p:nvSpPr>
        <p:spPr/>
        <p:txBody>
          <a:bodyPr/>
          <a:lstStyle/>
          <a:p>
            <a:fld id="{AEDCB7AC-C157-4D97-830C-8E7E733073A7}" type="slidenum">
              <a:rPr lang="zh-TW" altLang="en-US" smtClean="0"/>
              <a:pPr/>
              <a:t>39</a:t>
            </a:fld>
            <a:endParaRPr lang="zh-TW" altLang="en-US"/>
          </a:p>
        </p:txBody>
      </p:sp>
      <p:pic>
        <p:nvPicPr>
          <p:cNvPr id="13" name="圖片 12" descr="一張含有 文字, 螢幕擷取畫面, 字型 的圖片&#10;&#10;自動產生的描述">
            <a:extLst>
              <a:ext uri="{FF2B5EF4-FFF2-40B4-BE49-F238E27FC236}">
                <a16:creationId xmlns:a16="http://schemas.microsoft.com/office/drawing/2014/main" id="{F368F08A-7884-1155-99A4-F62BB99C8833}"/>
              </a:ext>
            </a:extLst>
          </p:cNvPr>
          <p:cNvPicPr>
            <a:picLocks noChangeAspect="1"/>
          </p:cNvPicPr>
          <p:nvPr/>
        </p:nvPicPr>
        <p:blipFill>
          <a:blip r:embed="rId3"/>
          <a:stretch>
            <a:fillRect/>
          </a:stretch>
        </p:blipFill>
        <p:spPr>
          <a:xfrm>
            <a:off x="1613650" y="2421621"/>
            <a:ext cx="8961207" cy="3934729"/>
          </a:xfrm>
          <a:prstGeom prst="rect">
            <a:avLst/>
          </a:prstGeom>
        </p:spPr>
      </p:pic>
    </p:spTree>
    <p:extLst>
      <p:ext uri="{BB962C8B-B14F-4D97-AF65-F5344CB8AC3E}">
        <p14:creationId xmlns:p14="http://schemas.microsoft.com/office/powerpoint/2010/main" val="1149534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F4067-BC2A-69AE-6168-1A8630A025C6}"/>
              </a:ext>
            </a:extLst>
          </p:cNvPr>
          <p:cNvSpPr>
            <a:spLocks noGrp="1"/>
          </p:cNvSpPr>
          <p:nvPr>
            <p:ph type="title"/>
          </p:nvPr>
        </p:nvSpPr>
        <p:spPr>
          <a:xfrm>
            <a:off x="772371" y="1600974"/>
            <a:ext cx="10413038" cy="2024626"/>
          </a:xfrm>
        </p:spPr>
        <p:txBody>
          <a:bodyPr/>
          <a:lstStyle/>
          <a:p>
            <a:r>
              <a:rPr lang="zh-TW">
                <a:latin typeface="Zhuque Fangsong (technical pre" panose="020B0604020202020204" pitchFamily="2" charset="-122"/>
              </a:rPr>
              <a:t>TeamT5偵查到中國駭客針對台灣金融單位的連續網路攻擊</a:t>
            </a:r>
          </a:p>
        </p:txBody>
      </p:sp>
      <p:sp>
        <p:nvSpPr>
          <p:cNvPr id="3" name="文字版面配置區 2">
            <a:extLst>
              <a:ext uri="{FF2B5EF4-FFF2-40B4-BE49-F238E27FC236}">
                <a16:creationId xmlns:a16="http://schemas.microsoft.com/office/drawing/2014/main" id="{00143A5B-63AE-DD43-5E73-13CADC6EFB98}"/>
              </a:ext>
            </a:extLst>
          </p:cNvPr>
          <p:cNvSpPr>
            <a:spLocks noGrp="1"/>
          </p:cNvSpPr>
          <p:nvPr>
            <p:ph type="body" idx="1"/>
          </p:nvPr>
        </p:nvSpPr>
        <p:spPr>
          <a:xfrm>
            <a:off x="772372" y="3427125"/>
            <a:ext cx="9781655" cy="1008489"/>
          </a:xfrm>
        </p:spPr>
        <p:txBody>
          <a:bodyPr>
            <a:normAutofit/>
          </a:bodyPr>
          <a:lstStyle/>
          <a:p>
            <a:r>
              <a:rPr lang="zh-TW" sz="2400" b="0"/>
              <a:t>以保單借款、聖誕節賀卡為主旨</a:t>
            </a:r>
            <a:r>
              <a:rPr lang="zh-TW" altLang="en-US" sz="2400" b="0"/>
              <a:t>的</a:t>
            </a:r>
            <a:r>
              <a:rPr lang="zh-TW" sz="2400" b="0"/>
              <a:t>魚叉式釣魚</a:t>
            </a:r>
            <a:r>
              <a:rPr lang="zh-TW" sz="2400" b="0">
                <a:solidFill>
                  <a:srgbClr val="000000"/>
                </a:solidFill>
              </a:rPr>
              <a:t>郵件</a:t>
            </a:r>
            <a:r>
              <a:rPr lang="zh-TW" altLang="en-US" sz="2400" b="0">
                <a:solidFill>
                  <a:srgbClr val="4C433F"/>
                </a:solidFill>
              </a:rPr>
              <a:t>展開攻擊行動</a:t>
            </a:r>
            <a:r>
              <a:rPr lang="zh-TW" sz="2400" b="0"/>
              <a:t>、</a:t>
            </a:r>
            <a:r>
              <a:rPr lang="zh-TW" altLang="en-US" sz="2400" b="0"/>
              <a:t>下載到</a:t>
            </a:r>
            <a:r>
              <a:rPr lang="zh-TW" sz="2400" b="0"/>
              <a:t> </a:t>
            </a:r>
            <a:r>
              <a:rPr lang="en-US" altLang="zh-TW" sz="2400" b="0" err="1"/>
              <a:t>CobaltStrike</a:t>
            </a:r>
            <a:r>
              <a:rPr lang="zh-TW" sz="2400" b="0"/>
              <a:t> </a:t>
            </a:r>
            <a:r>
              <a:rPr lang="en-US" altLang="zh-TW" sz="2400" b="0"/>
              <a:t>Beacon(</a:t>
            </a:r>
            <a:r>
              <a:rPr lang="zh-TW" altLang="zh-TW" sz="2400" b="0"/>
              <a:t>一種</a:t>
            </a:r>
            <a:r>
              <a:rPr lang="zh-TW" altLang="en-US" sz="2400" b="0"/>
              <a:t>惡意軟體</a:t>
            </a:r>
            <a:r>
              <a:rPr lang="en-US" altLang="zh-TW" sz="2400" b="0"/>
              <a:t>)</a:t>
            </a:r>
            <a:r>
              <a:rPr lang="en-US" altLang="zh-TW" sz="2400" b="0" err="1"/>
              <a:t>進行攻擊</a:t>
            </a:r>
            <a:endParaRPr lang="zh-TW" altLang="en-US" sz="2400"/>
          </a:p>
        </p:txBody>
      </p:sp>
      <p:sp>
        <p:nvSpPr>
          <p:cNvPr id="4" name="文字方塊 3">
            <a:extLst>
              <a:ext uri="{FF2B5EF4-FFF2-40B4-BE49-F238E27FC236}">
                <a16:creationId xmlns:a16="http://schemas.microsoft.com/office/drawing/2014/main" id="{458726E7-36C1-2B8C-15E5-D7DB8105BBF8}"/>
              </a:ext>
            </a:extLst>
          </p:cNvPr>
          <p:cNvSpPr txBox="1"/>
          <p:nvPr/>
        </p:nvSpPr>
        <p:spPr>
          <a:xfrm>
            <a:off x="5528154" y="6154453"/>
            <a:ext cx="6824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t>https://teamt5.org/tw/posts/press-release-chinese-adversaries-targeting-taiwan-financial-institutions/</a:t>
            </a:r>
            <a:r>
              <a:rPr lang="zh-TW" sz="2000"/>
              <a:t>​</a:t>
            </a:r>
            <a:r>
              <a:rPr lang="zh-TW" altLang="en-US" sz="2000"/>
              <a:t> [3]</a:t>
            </a:r>
            <a:endParaRPr lang="zh-TW" altLang="en-US"/>
          </a:p>
        </p:txBody>
      </p:sp>
      <p:sp>
        <p:nvSpPr>
          <p:cNvPr id="5" name="橢圓 4">
            <a:extLst>
              <a:ext uri="{FF2B5EF4-FFF2-40B4-BE49-F238E27FC236}">
                <a16:creationId xmlns:a16="http://schemas.microsoft.com/office/drawing/2014/main" id="{B7DF1E2E-375F-1494-E0F7-F007DCC03F75}"/>
              </a:ext>
            </a:extLst>
          </p:cNvPr>
          <p:cNvSpPr/>
          <p:nvPr/>
        </p:nvSpPr>
        <p:spPr>
          <a:xfrm>
            <a:off x="-5136084" y="6794163"/>
            <a:ext cx="5747650" cy="57476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CF03E628-F5AF-B280-C583-FDC1610E9284}"/>
              </a:ext>
            </a:extLst>
          </p:cNvPr>
          <p:cNvSpPr/>
          <p:nvPr/>
        </p:nvSpPr>
        <p:spPr>
          <a:xfrm>
            <a:off x="14106070" y="8699928"/>
            <a:ext cx="5272312" cy="5272312"/>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3EAC4BF-1FB2-65D5-B732-DDD69B0A4F51}"/>
              </a:ext>
            </a:extLst>
          </p:cNvPr>
          <p:cNvSpPr/>
          <p:nvPr/>
        </p:nvSpPr>
        <p:spPr>
          <a:xfrm>
            <a:off x="12192000" y="-6630882"/>
            <a:ext cx="5947228" cy="5947228"/>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4000"/>
          </a:p>
        </p:txBody>
      </p:sp>
      <p:sp>
        <p:nvSpPr>
          <p:cNvPr id="8" name="橢圓 7">
            <a:hlinkClick r:id="rId3" action="ppaction://hlinksldjump"/>
            <a:extLst>
              <a:ext uri="{FF2B5EF4-FFF2-40B4-BE49-F238E27FC236}">
                <a16:creationId xmlns:a16="http://schemas.microsoft.com/office/drawing/2014/main" id="{FA974664-C87D-948C-11AE-0D84E0FE7D02}"/>
              </a:ext>
            </a:extLst>
          </p:cNvPr>
          <p:cNvSpPr/>
          <p:nvPr/>
        </p:nvSpPr>
        <p:spPr>
          <a:xfrm>
            <a:off x="0" y="-7223446"/>
            <a:ext cx="5272312" cy="527231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34A6D75A-DAE5-B333-C727-13FF6B7F6002}"/>
              </a:ext>
            </a:extLst>
          </p:cNvPr>
          <p:cNvSpPr>
            <a:spLocks noGrp="1"/>
          </p:cNvSpPr>
          <p:nvPr>
            <p:ph type="sldNum" sz="quarter" idx="4"/>
          </p:nvPr>
        </p:nvSpPr>
        <p:spPr/>
        <p:txBody>
          <a:bodyPr/>
          <a:lstStyle/>
          <a:p>
            <a:fld id="{AEDCB7AC-C157-4D97-830C-8E7E733073A7}" type="slidenum">
              <a:rPr lang="zh-TW" altLang="en-US" smtClean="0"/>
              <a:pPr/>
              <a:t>4</a:t>
            </a:fld>
            <a:endParaRPr lang="zh-TW" altLang="en-US"/>
          </a:p>
        </p:txBody>
      </p:sp>
    </p:spTree>
    <p:extLst>
      <p:ext uri="{BB962C8B-B14F-4D97-AF65-F5344CB8AC3E}">
        <p14:creationId xmlns:p14="http://schemas.microsoft.com/office/powerpoint/2010/main" val="217636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grpSp>
        <p:nvGrpSpPr>
          <p:cNvPr id="52" name="Google Shape;52;p3"/>
          <p:cNvGrpSpPr/>
          <p:nvPr/>
        </p:nvGrpSpPr>
        <p:grpSpPr>
          <a:xfrm>
            <a:off x="640297" y="6126379"/>
            <a:ext cx="792180" cy="157480"/>
            <a:chOff x="673100" y="5831840"/>
            <a:chExt cx="792180" cy="157480"/>
          </a:xfrm>
        </p:grpSpPr>
        <p:sp>
          <p:nvSpPr>
            <p:cNvPr id="53" name="Google Shape;53;p3"/>
            <p:cNvSpPr/>
            <p:nvPr/>
          </p:nvSpPr>
          <p:spPr>
            <a:xfrm>
              <a:off x="1150043" y="5852189"/>
              <a:ext cx="116782" cy="116782"/>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 name="Google Shape;54;p3"/>
            <p:cNvSpPr/>
            <p:nvPr/>
          </p:nvSpPr>
          <p:spPr>
            <a:xfrm>
              <a:off x="1348498" y="5852189"/>
              <a:ext cx="116782" cy="116782"/>
            </a:xfrm>
            <a:prstGeom prst="ellipse">
              <a:avLst/>
            </a:prstGeom>
            <a:solidFill>
              <a:srgbClr val="3461AB">
                <a:alpha val="6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55" name="Google Shape;55;p3"/>
            <p:cNvGrpSpPr/>
            <p:nvPr/>
          </p:nvGrpSpPr>
          <p:grpSpPr>
            <a:xfrm>
              <a:off x="910890" y="5831840"/>
              <a:ext cx="157480" cy="157480"/>
              <a:chOff x="900612" y="5831840"/>
              <a:chExt cx="157480" cy="157480"/>
            </a:xfrm>
          </p:grpSpPr>
          <p:sp>
            <p:nvSpPr>
              <p:cNvPr id="56" name="Google Shape;56;p3"/>
              <p:cNvSpPr/>
              <p:nvPr/>
            </p:nvSpPr>
            <p:spPr>
              <a:xfrm>
                <a:off x="900612"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3"/>
              <p:cNvSpPr/>
              <p:nvPr/>
            </p:nvSpPr>
            <p:spPr>
              <a:xfrm>
                <a:off x="945697"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58" name="Google Shape;58;p3"/>
            <p:cNvGrpSpPr/>
            <p:nvPr/>
          </p:nvGrpSpPr>
          <p:grpSpPr>
            <a:xfrm>
              <a:off x="673100" y="5831840"/>
              <a:ext cx="157480" cy="157480"/>
              <a:chOff x="673100" y="5831840"/>
              <a:chExt cx="157480" cy="157480"/>
            </a:xfrm>
          </p:grpSpPr>
          <p:sp>
            <p:nvSpPr>
              <p:cNvPr id="59" name="Google Shape;59;p3"/>
              <p:cNvSpPr/>
              <p:nvPr/>
            </p:nvSpPr>
            <p:spPr>
              <a:xfrm>
                <a:off x="673100"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0" name="Google Shape;60;p3"/>
              <p:cNvSpPr/>
              <p:nvPr/>
            </p:nvSpPr>
            <p:spPr>
              <a:xfrm>
                <a:off x="721002"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pic>
        <p:nvPicPr>
          <p:cNvPr id="61" name="Google Shape;61;p3"/>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62" name="Google Shape;62;p3"/>
          <p:cNvPicPr preferRelativeResize="0"/>
          <p:nvPr/>
        </p:nvPicPr>
        <p:blipFill rotWithShape="1">
          <a:blip r:embed="rId4">
            <a:alphaModFix/>
          </a:blip>
          <a:srcRect l="62642" r="2488"/>
          <a:stretch/>
        </p:blipFill>
        <p:spPr>
          <a:xfrm>
            <a:off x="7301255" y="0"/>
            <a:ext cx="4404361" cy="6858000"/>
          </a:xfrm>
          <a:custGeom>
            <a:avLst/>
            <a:gdLst/>
            <a:ahLst/>
            <a:cxnLst/>
            <a:rect l="l" t="t" r="r" b="b"/>
            <a:pathLst>
              <a:path w="4251201" h="6858000" extrusionOk="0">
                <a:moveTo>
                  <a:pt x="0" y="0"/>
                </a:moveTo>
                <a:lnTo>
                  <a:pt x="1318847" y="0"/>
                </a:lnTo>
                <a:lnTo>
                  <a:pt x="3900019" y="2581172"/>
                </a:lnTo>
                <a:cubicBezTo>
                  <a:pt x="4368262" y="3049415"/>
                  <a:pt x="4368262" y="3808586"/>
                  <a:pt x="3900019" y="4276828"/>
                </a:cubicBezTo>
                <a:lnTo>
                  <a:pt x="1318847" y="6858000"/>
                </a:lnTo>
                <a:lnTo>
                  <a:pt x="0" y="6858000"/>
                </a:lnTo>
                <a:lnTo>
                  <a:pt x="3023135" y="3834865"/>
                </a:lnTo>
                <a:cubicBezTo>
                  <a:pt x="3247287" y="3610712"/>
                  <a:pt x="3247287" y="3247289"/>
                  <a:pt x="3023135" y="3023136"/>
                </a:cubicBezTo>
                <a:close/>
              </a:path>
            </a:pathLst>
          </a:custGeom>
          <a:noFill/>
          <a:ln>
            <a:noFill/>
          </a:ln>
        </p:spPr>
      </p:pic>
      <p:sp>
        <p:nvSpPr>
          <p:cNvPr id="2" name="矩形 1">
            <a:extLst>
              <a:ext uri="{FF2B5EF4-FFF2-40B4-BE49-F238E27FC236}">
                <a16:creationId xmlns:a16="http://schemas.microsoft.com/office/drawing/2014/main" id="{EFF9D090-71FB-9F40-6752-C226CE4D3975}"/>
              </a:ext>
            </a:extLst>
          </p:cNvPr>
          <p:cNvSpPr/>
          <p:nvPr/>
        </p:nvSpPr>
        <p:spPr>
          <a:xfrm>
            <a:off x="2779165" y="2767280"/>
            <a:ext cx="6641563" cy="1323439"/>
          </a:xfrm>
          <a:prstGeom prst="rect">
            <a:avLst/>
          </a:prstGeom>
          <a:noFill/>
        </p:spPr>
        <p:txBody>
          <a:bodyPr wrap="none" lIns="91440" tIns="45720" rIns="91440" bIns="45720" anchor="t">
            <a:spAutoFit/>
          </a:bodyPr>
          <a:lstStyle/>
          <a:p>
            <a:pPr algn="ctr"/>
            <a:r>
              <a:rPr lang="zh-TW" altLang="en-US" sz="80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a:rPr>
              <a:t>一些</a:t>
            </a:r>
            <a:r>
              <a:rPr lang="zh-TW" altLang="en-US" sz="800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a:rPr>
              <a:t>挑戰 </a:t>
            </a:r>
            <a:r>
              <a:rPr lang="zh-TW" altLang="en-US" sz="8000" strike="sngStrike">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a:rPr>
              <a:t>鳥事</a:t>
            </a:r>
            <a:endParaRPr lang="zh-TW" b="0" strike="sngStrike" cap="none" spc="0">
              <a:solidFill>
                <a:schemeClr val="tx1"/>
              </a:solidFill>
              <a:ea typeface="jf open 粉圓 2.0"/>
            </a:endParaRPr>
          </a:p>
        </p:txBody>
      </p:sp>
      <p:sp>
        <p:nvSpPr>
          <p:cNvPr id="3" name="投影片編號版面配置區 2">
            <a:extLst>
              <a:ext uri="{FF2B5EF4-FFF2-40B4-BE49-F238E27FC236}">
                <a16:creationId xmlns:a16="http://schemas.microsoft.com/office/drawing/2014/main" id="{E2A46E16-BC2D-8A1E-A69C-8D199EC31E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40</a:t>
            </a:fld>
            <a:endParaRPr lang="zh-TW" altLang="en-US"/>
          </a:p>
        </p:txBody>
      </p:sp>
    </p:spTree>
    <p:extLst>
      <p:ext uri="{BB962C8B-B14F-4D97-AF65-F5344CB8AC3E}">
        <p14:creationId xmlns:p14="http://schemas.microsoft.com/office/powerpoint/2010/main" val="1508756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6" name="圖片 5">
            <a:extLst>
              <a:ext uri="{FF2B5EF4-FFF2-40B4-BE49-F238E27FC236}">
                <a16:creationId xmlns:a16="http://schemas.microsoft.com/office/drawing/2014/main" id="{C554ED56-C2A0-8836-4D43-BDCB007C86C0}"/>
              </a:ext>
            </a:extLst>
          </p:cNvPr>
          <p:cNvPicPr>
            <a:picLocks noChangeAspect="1"/>
          </p:cNvPicPr>
          <p:nvPr/>
        </p:nvPicPr>
        <p:blipFill>
          <a:blip r:embed="rId4"/>
          <a:stretch>
            <a:fillRect/>
          </a:stretch>
        </p:blipFill>
        <p:spPr>
          <a:xfrm>
            <a:off x="4770341" y="857250"/>
            <a:ext cx="6964303" cy="5469939"/>
          </a:xfrm>
          <a:prstGeom prst="rect">
            <a:avLst/>
          </a:prstGeom>
        </p:spPr>
      </p:pic>
      <p:sp>
        <p:nvSpPr>
          <p:cNvPr id="3" name="矩形 2">
            <a:extLst>
              <a:ext uri="{FF2B5EF4-FFF2-40B4-BE49-F238E27FC236}">
                <a16:creationId xmlns:a16="http://schemas.microsoft.com/office/drawing/2014/main" id="{6B596CC3-F83E-5966-24F6-E49BFAEE5BB4}"/>
              </a:ext>
            </a:extLst>
          </p:cNvPr>
          <p:cNvSpPr/>
          <p:nvPr/>
        </p:nvSpPr>
        <p:spPr>
          <a:xfrm>
            <a:off x="514884" y="367691"/>
            <a:ext cx="3570208" cy="1107996"/>
          </a:xfrm>
          <a:prstGeom prst="rect">
            <a:avLst/>
          </a:prstGeom>
          <a:noFill/>
        </p:spPr>
        <p:txBody>
          <a:bodyPr wrap="none" lIns="91440" tIns="45720" rIns="91440" bIns="45720">
            <a:spAutoFit/>
          </a:bodyPr>
          <a:lstStyle/>
          <a:p>
            <a:pPr algn="ctr"/>
            <a:r>
              <a:rPr lang="zh-TW" altLang="en-US" sz="6600">
                <a:ln w="0"/>
                <a:solidFill>
                  <a:schemeClr val="tx1"/>
                </a:solidFill>
                <a:effectLst>
                  <a:outerShdw blurRad="38100" dist="19050" dir="2700000" algn="tl" rotWithShape="0">
                    <a:schemeClr val="dk1">
                      <a:alpha val="40000"/>
                    </a:schemeClr>
                  </a:outerShdw>
                </a:effectLst>
              </a:rPr>
              <a:t>過多請求</a:t>
            </a:r>
            <a:endParaRPr lang="zh-TW" altLang="en-US" sz="6600" b="0" cap="none" spc="0">
              <a:ln w="0"/>
              <a:solidFill>
                <a:schemeClr val="tx1"/>
              </a:solidFill>
              <a:effectLst>
                <a:outerShdw blurRad="38100" dist="19050" dir="2700000" algn="tl" rotWithShape="0">
                  <a:schemeClr val="dk1">
                    <a:alpha val="40000"/>
                  </a:schemeClr>
                </a:outerShdw>
              </a:effectLst>
            </a:endParaRPr>
          </a:p>
        </p:txBody>
      </p:sp>
      <p:sp>
        <p:nvSpPr>
          <p:cNvPr id="4" name="矩形 3">
            <a:extLst>
              <a:ext uri="{FF2B5EF4-FFF2-40B4-BE49-F238E27FC236}">
                <a16:creationId xmlns:a16="http://schemas.microsoft.com/office/drawing/2014/main" id="{304EA92D-11F1-CD2B-8ABA-70B1791D3918}"/>
              </a:ext>
            </a:extLst>
          </p:cNvPr>
          <p:cNvSpPr/>
          <p:nvPr/>
        </p:nvSpPr>
        <p:spPr>
          <a:xfrm>
            <a:off x="246346" y="2175366"/>
            <a:ext cx="4523995" cy="553998"/>
          </a:xfrm>
          <a:prstGeom prst="rect">
            <a:avLst/>
          </a:prstGeom>
          <a:noFill/>
        </p:spPr>
        <p:txBody>
          <a:bodyPr wrap="none" lIns="91440" tIns="45720" rIns="91440" bIns="45720">
            <a:spAutoFit/>
          </a:bodyPr>
          <a:lstStyle/>
          <a:p>
            <a:pPr algn="ctr"/>
            <a:r>
              <a:rPr lang="zh-TW" altLang="en-US" sz="3000" b="0" cap="none" spc="0">
                <a:ln w="0"/>
                <a:solidFill>
                  <a:schemeClr val="tx1"/>
                </a:solidFill>
                <a:effectLst>
                  <a:outerShdw blurRad="38100" dist="19050" dir="2700000" algn="tl" rotWithShape="0">
                    <a:schemeClr val="dk1">
                      <a:alpha val="40000"/>
                    </a:schemeClr>
                  </a:outerShdw>
                </a:effectLst>
              </a:rPr>
              <a:t>請求 </a:t>
            </a:r>
            <a:r>
              <a:rPr lang="en-US" altLang="zh-TW" sz="3000" b="0" cap="none" spc="0">
                <a:ln w="0"/>
                <a:solidFill>
                  <a:schemeClr val="tx1"/>
                </a:solidFill>
                <a:effectLst>
                  <a:outerShdw blurRad="38100" dist="19050" dir="2700000" algn="tl" rotWithShape="0">
                    <a:schemeClr val="dk1">
                      <a:alpha val="40000"/>
                    </a:schemeClr>
                  </a:outerShdw>
                </a:effectLst>
              </a:rPr>
              <a:t>DOM</a:t>
            </a:r>
            <a:r>
              <a:rPr lang="zh-TW" altLang="en-US" sz="3000" b="0" cap="none" spc="0">
                <a:ln w="0"/>
                <a:solidFill>
                  <a:schemeClr val="tx1"/>
                </a:solidFill>
                <a:effectLst>
                  <a:outerShdw blurRad="38100" dist="19050" dir="2700000" algn="tl" rotWithShape="0">
                    <a:schemeClr val="dk1">
                      <a:alpha val="40000"/>
                    </a:schemeClr>
                  </a:outerShdw>
                </a:effectLst>
              </a:rPr>
              <a:t> 中的所有 </a:t>
            </a:r>
            <a:r>
              <a:rPr lang="en-US" altLang="zh-TW" sz="3000" b="0" cap="none" spc="0">
                <a:ln w="0"/>
                <a:solidFill>
                  <a:schemeClr val="tx1"/>
                </a:solidFill>
                <a:effectLst>
                  <a:outerShdw blurRad="38100" dist="19050" dir="2700000" algn="tl" rotWithShape="0">
                    <a:schemeClr val="dk1">
                      <a:alpha val="40000"/>
                    </a:schemeClr>
                  </a:outerShdw>
                </a:effectLst>
              </a:rPr>
              <a:t>mail </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3B3B58-AA13-6B03-C9D4-1919490015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41</a:t>
            </a:fld>
            <a:endParaRPr lang="zh-TW" altLang="en-US"/>
          </a:p>
        </p:txBody>
      </p:sp>
    </p:spTree>
    <p:extLst>
      <p:ext uri="{BB962C8B-B14F-4D97-AF65-F5344CB8AC3E}">
        <p14:creationId xmlns:p14="http://schemas.microsoft.com/office/powerpoint/2010/main" val="2896096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F734696-1D48-5D5C-112E-A3A0D7115F9F}"/>
              </a:ext>
            </a:extLst>
          </p:cNvPr>
          <p:cNvPicPr>
            <a:picLocks noChangeAspect="1"/>
          </p:cNvPicPr>
          <p:nvPr/>
        </p:nvPicPr>
        <p:blipFill rotWithShape="1">
          <a:blip r:embed="rId2"/>
          <a:srcRect l="14155" t="9329" r="14530"/>
          <a:stretch/>
        </p:blipFill>
        <p:spPr>
          <a:xfrm>
            <a:off x="5162550" y="642434"/>
            <a:ext cx="6515100" cy="6039426"/>
          </a:xfrm>
          <a:prstGeom prst="rect">
            <a:avLst/>
          </a:prstGeom>
        </p:spPr>
      </p:pic>
      <p:sp>
        <p:nvSpPr>
          <p:cNvPr id="2" name="矩形 1">
            <a:extLst>
              <a:ext uri="{FF2B5EF4-FFF2-40B4-BE49-F238E27FC236}">
                <a16:creationId xmlns:a16="http://schemas.microsoft.com/office/drawing/2014/main" id="{45485067-86BA-6862-15F3-25332CFADAB9}"/>
              </a:ext>
            </a:extLst>
          </p:cNvPr>
          <p:cNvSpPr/>
          <p:nvPr/>
        </p:nvSpPr>
        <p:spPr>
          <a:xfrm>
            <a:off x="561366" y="367691"/>
            <a:ext cx="3477234" cy="1107996"/>
          </a:xfrm>
          <a:prstGeom prst="rect">
            <a:avLst/>
          </a:prstGeom>
          <a:noFill/>
        </p:spPr>
        <p:txBody>
          <a:bodyPr wrap="none" lIns="91440" tIns="45720" rIns="91440" bIns="45720">
            <a:spAutoFit/>
          </a:bodyPr>
          <a:lstStyle/>
          <a:p>
            <a:pPr algn="ctr"/>
            <a:r>
              <a:rPr lang="en-US" altLang="zh-TW" sz="6600">
                <a:ln w="0"/>
                <a:solidFill>
                  <a:schemeClr val="tx1"/>
                </a:solidFill>
                <a:effectLst>
                  <a:outerShdw blurRad="38100" dist="19050" dir="2700000" algn="tl" rotWithShape="0">
                    <a:schemeClr val="dk1">
                      <a:alpha val="40000"/>
                    </a:schemeClr>
                  </a:outerShdw>
                </a:effectLst>
              </a:rPr>
              <a:t>API</a:t>
            </a:r>
            <a:r>
              <a:rPr lang="zh-TW" altLang="en-US" sz="6600">
                <a:ln w="0"/>
                <a:solidFill>
                  <a:schemeClr val="tx1"/>
                </a:solidFill>
                <a:effectLst>
                  <a:outerShdw blurRad="38100" dist="19050" dir="2700000" algn="tl" rotWithShape="0">
                    <a:schemeClr val="dk1">
                      <a:alpha val="40000"/>
                    </a:schemeClr>
                  </a:outerShdw>
                </a:effectLst>
              </a:rPr>
              <a:t> 爆了</a:t>
            </a:r>
            <a:endParaRPr lang="zh-TW" altLang="en-US" sz="6600" b="0" cap="none" spc="0">
              <a:ln w="0"/>
              <a:solidFill>
                <a:schemeClr val="tx1"/>
              </a:solidFill>
              <a:effectLst>
                <a:outerShdw blurRad="38100" dist="19050" dir="2700000" algn="tl" rotWithShape="0">
                  <a:schemeClr val="dk1">
                    <a:alpha val="40000"/>
                  </a:schemeClr>
                </a:outerShdw>
              </a:effectLst>
            </a:endParaRPr>
          </a:p>
        </p:txBody>
      </p:sp>
      <p:sp>
        <p:nvSpPr>
          <p:cNvPr id="6" name="投影片編號版面配置區 5">
            <a:extLst>
              <a:ext uri="{FF2B5EF4-FFF2-40B4-BE49-F238E27FC236}">
                <a16:creationId xmlns:a16="http://schemas.microsoft.com/office/drawing/2014/main" id="{9426935A-6DAA-E3BC-2CB5-4F7413DD9B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42</a:t>
            </a:fld>
            <a:endParaRPr lang="zh-TW" altLang="en-US"/>
          </a:p>
        </p:txBody>
      </p:sp>
    </p:spTree>
    <p:extLst>
      <p:ext uri="{BB962C8B-B14F-4D97-AF65-F5344CB8AC3E}">
        <p14:creationId xmlns:p14="http://schemas.microsoft.com/office/powerpoint/2010/main" val="411585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250060"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602263" y="459029"/>
            <a:ext cx="6234983" cy="2277547"/>
          </a:xfrm>
          <a:prstGeom prst="rect">
            <a:avLst/>
          </a:prstGeom>
          <a:noFill/>
        </p:spPr>
        <p:txBody>
          <a:bodyPr wrap="square" lIns="91440" tIns="45720" rIns="91440" bIns="45720" anchor="t">
            <a:spAutoFit/>
          </a:bodyPr>
          <a:lstStyle/>
          <a:p>
            <a:pPr algn="ctr"/>
            <a:r>
              <a:rPr lang="zh-TW" sz="4400" b="1">
                <a:ln w="0"/>
                <a:solidFill>
                  <a:schemeClr val="tx1"/>
                </a:solidFill>
                <a:effectLst>
                  <a:outerShdw blurRad="38100" dist="19050" dir="2700000" algn="tl" rotWithShape="0">
                    <a:schemeClr val="dk1">
                      <a:alpha val="40000"/>
                    </a:schemeClr>
                  </a:outerShdw>
                </a:effectLst>
              </a:rPr>
              <a:t>短網址無法直接處理，有沒有解碼的工具？</a:t>
            </a:r>
            <a:endParaRPr lang="zh-TW" sz="4400" b="1">
              <a:solidFill>
                <a:schemeClr val="tx1"/>
              </a:solidFill>
            </a:endParaRPr>
          </a:p>
          <a:p>
            <a:pPr algn="ctr"/>
            <a:endParaRPr lang="zh-TW" altLang="en-US" sz="5400" b="0" cap="none" spc="0">
              <a:ln w="0"/>
              <a:solidFill>
                <a:schemeClr val="tx1"/>
              </a:solidFill>
              <a:effectLst>
                <a:outerShdw blurRad="38100" dist="19050" dir="2700000" algn="tl" rotWithShape="0">
                  <a:srgbClr val="000000">
                    <a:alpha val="40000"/>
                  </a:srgbClr>
                </a:outerShdw>
              </a:effectLst>
            </a:endParaRPr>
          </a:p>
        </p:txBody>
      </p:sp>
      <p:pic>
        <p:nvPicPr>
          <p:cNvPr id="3" name="圖片 2" descr="一張含有 文字, 螢幕擷取畫面, 字型, 設計 的圖片&#10;&#10;自動產生的描述">
            <a:extLst>
              <a:ext uri="{FF2B5EF4-FFF2-40B4-BE49-F238E27FC236}">
                <a16:creationId xmlns:a16="http://schemas.microsoft.com/office/drawing/2014/main" id="{B95DD20E-D23C-6AD8-C566-A72F50B273B3}"/>
              </a:ext>
            </a:extLst>
          </p:cNvPr>
          <p:cNvPicPr>
            <a:picLocks noChangeAspect="1"/>
          </p:cNvPicPr>
          <p:nvPr/>
        </p:nvPicPr>
        <p:blipFill>
          <a:blip r:embed="rId4"/>
          <a:stretch>
            <a:fillRect/>
          </a:stretch>
        </p:blipFill>
        <p:spPr>
          <a:xfrm>
            <a:off x="309282" y="2543287"/>
            <a:ext cx="6104962" cy="2679100"/>
          </a:xfrm>
          <a:prstGeom prst="rect">
            <a:avLst/>
          </a:prstGeom>
        </p:spPr>
      </p:pic>
      <p:pic>
        <p:nvPicPr>
          <p:cNvPr id="4" name="圖片 3" descr="一張含有 文字, 螢幕擷取畫面, 字型, 軟體 的圖片&#10;&#10;自動產生的描述">
            <a:extLst>
              <a:ext uri="{FF2B5EF4-FFF2-40B4-BE49-F238E27FC236}">
                <a16:creationId xmlns:a16="http://schemas.microsoft.com/office/drawing/2014/main" id="{9234B0F1-0DEF-1BEF-E692-BE4D82C267B4}"/>
              </a:ext>
            </a:extLst>
          </p:cNvPr>
          <p:cNvPicPr>
            <a:picLocks noChangeAspect="1"/>
          </p:cNvPicPr>
          <p:nvPr/>
        </p:nvPicPr>
        <p:blipFill>
          <a:blip r:embed="rId5"/>
          <a:stretch>
            <a:fillRect/>
          </a:stretch>
        </p:blipFill>
        <p:spPr>
          <a:xfrm>
            <a:off x="6831106" y="1952419"/>
            <a:ext cx="4491315" cy="4051338"/>
          </a:xfrm>
          <a:prstGeom prst="rect">
            <a:avLst/>
          </a:prstGeom>
        </p:spPr>
      </p:pic>
      <p:sp>
        <p:nvSpPr>
          <p:cNvPr id="5" name="投影片編號版面配置區 4">
            <a:extLst>
              <a:ext uri="{FF2B5EF4-FFF2-40B4-BE49-F238E27FC236}">
                <a16:creationId xmlns:a16="http://schemas.microsoft.com/office/drawing/2014/main" id="{2FCCBCDE-11D5-4E24-5E83-CEDBA0AED1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43</a:t>
            </a:fld>
            <a:endParaRPr lang="zh-TW" altLang="en-US"/>
          </a:p>
        </p:txBody>
      </p:sp>
    </p:spTree>
    <p:extLst>
      <p:ext uri="{BB962C8B-B14F-4D97-AF65-F5344CB8AC3E}">
        <p14:creationId xmlns:p14="http://schemas.microsoft.com/office/powerpoint/2010/main" val="1665839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一張含有 草, 雲, 戶外, 植物 的圖片&#10;&#10;自動產生的描述">
            <a:extLst>
              <a:ext uri="{FF2B5EF4-FFF2-40B4-BE49-F238E27FC236}">
                <a16:creationId xmlns:a16="http://schemas.microsoft.com/office/drawing/2014/main" id="{4CEA883F-5C64-F3D7-57AD-84A42AC2580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0"/>
                    </a14:imgEffect>
                  </a14:imgLayer>
                </a14:imgProps>
              </a:ext>
            </a:extLst>
          </a:blip>
          <a:stretch>
            <a:fillRect/>
          </a:stretch>
        </p:blipFill>
        <p:spPr>
          <a:xfrm>
            <a:off x="-11352572" y="-723706"/>
            <a:ext cx="24573271" cy="7969167"/>
          </a:xfrm>
          <a:prstGeom prst="rect">
            <a:avLst/>
          </a:prstGeom>
        </p:spPr>
      </p:pic>
      <p:sp>
        <p:nvSpPr>
          <p:cNvPr id="9" name="矩形 8">
            <a:extLst>
              <a:ext uri="{FF2B5EF4-FFF2-40B4-BE49-F238E27FC236}">
                <a16:creationId xmlns:a16="http://schemas.microsoft.com/office/drawing/2014/main" id="{DD9ED47B-E4EC-62B4-5477-649D433BA8A5}"/>
              </a:ext>
            </a:extLst>
          </p:cNvPr>
          <p:cNvSpPr>
            <a:spLocks/>
          </p:cNvSpPr>
          <p:nvPr/>
        </p:nvSpPr>
        <p:spPr>
          <a:xfrm rot="242953">
            <a:off x="-27544" y="722772"/>
            <a:ext cx="7148352" cy="4166827"/>
          </a:xfrm>
          <a:prstGeom prst="rect">
            <a:avLst/>
          </a:prstGeom>
          <a:solidFill>
            <a:schemeClr val="accent5">
              <a:lumMod val="40000"/>
              <a:lumOff val="60000"/>
              <a:alpha val="82000"/>
            </a:schemeClr>
          </a:solidFill>
          <a:ln>
            <a:solidFill>
              <a:schemeClr val="bg1"/>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A7A7A9"/>
              </a:solidFill>
            </a:endParaRPr>
          </a:p>
        </p:txBody>
      </p:sp>
      <p:pic>
        <p:nvPicPr>
          <p:cNvPr id="6" name="圖片 5" descr="一張含有 草, 雲, 戶外, 植物 的圖片&#10;&#10;自動產生的描述">
            <a:extLst>
              <a:ext uri="{FF2B5EF4-FFF2-40B4-BE49-F238E27FC236}">
                <a16:creationId xmlns:a16="http://schemas.microsoft.com/office/drawing/2014/main" id="{9C5C5CEB-9DB3-998D-B514-4E24DFB62A5C}"/>
              </a:ext>
            </a:extLst>
          </p:cNvPr>
          <p:cNvPicPr>
            <a:picLocks noChangeAspect="1"/>
          </p:cNvPicPr>
          <p:nvPr/>
        </p:nvPicPr>
        <p:blipFill>
          <a:blip r:embed="rId5"/>
          <a:stretch>
            <a:fillRect/>
          </a:stretch>
        </p:blipFill>
        <p:spPr>
          <a:xfrm>
            <a:off x="7342075" y="202754"/>
            <a:ext cx="4486886" cy="6116248"/>
          </a:xfrm>
          <a:prstGeom prst="rect">
            <a:avLst/>
          </a:prstGeom>
        </p:spPr>
      </p:pic>
      <p:pic>
        <p:nvPicPr>
          <p:cNvPr id="2" name="圖片 1" descr="一張含有 樣式, 針線 的圖片&#10;&#10;自動產生的描述">
            <a:extLst>
              <a:ext uri="{FF2B5EF4-FFF2-40B4-BE49-F238E27FC236}">
                <a16:creationId xmlns:a16="http://schemas.microsoft.com/office/drawing/2014/main" id="{EC18FE68-5906-F032-4835-432C8C7EB35C}"/>
              </a:ext>
            </a:extLst>
          </p:cNvPr>
          <p:cNvPicPr>
            <a:picLocks noChangeAspect="1"/>
          </p:cNvPicPr>
          <p:nvPr/>
        </p:nvPicPr>
        <p:blipFill>
          <a:blip r:embed="rId6"/>
          <a:stretch>
            <a:fillRect/>
          </a:stretch>
        </p:blipFill>
        <p:spPr>
          <a:xfrm>
            <a:off x="9283425" y="3804708"/>
            <a:ext cx="2545536" cy="2536636"/>
          </a:xfrm>
          <a:prstGeom prst="rect">
            <a:avLst/>
          </a:prstGeom>
        </p:spPr>
      </p:pic>
      <p:sp>
        <p:nvSpPr>
          <p:cNvPr id="3" name="矩形 2">
            <a:extLst>
              <a:ext uri="{FF2B5EF4-FFF2-40B4-BE49-F238E27FC236}">
                <a16:creationId xmlns:a16="http://schemas.microsoft.com/office/drawing/2014/main" id="{30AEF0DB-9D7B-0FA7-2538-E7BC4672B3FD}"/>
              </a:ext>
            </a:extLst>
          </p:cNvPr>
          <p:cNvSpPr/>
          <p:nvPr/>
        </p:nvSpPr>
        <p:spPr>
          <a:xfrm rot="764296">
            <a:off x="683837" y="1448324"/>
            <a:ext cx="5262980" cy="1107996"/>
          </a:xfrm>
          <a:prstGeom prst="rect">
            <a:avLst/>
          </a:prstGeom>
          <a:noFill/>
        </p:spPr>
        <p:txBody>
          <a:bodyPr wrap="square" lIns="91440" tIns="45720" rIns="91440" bIns="45720">
            <a:spAutoFit/>
          </a:bodyPr>
          <a:lstStyle/>
          <a:p>
            <a:pPr algn="ctr"/>
            <a:r>
              <a:rPr lang="zh-TW" altLang="en-US" sz="6600">
                <a:ln w="0"/>
                <a:solidFill>
                  <a:schemeClr val="tx1"/>
                </a:solidFill>
                <a:effectLst>
                  <a:outerShdw blurRad="38100" dist="19050" dir="2700000" algn="tl" rotWithShape="0">
                    <a:schemeClr val="dk1">
                      <a:alpha val="40000"/>
                    </a:schemeClr>
                  </a:outerShdw>
                </a:effectLst>
              </a:rPr>
              <a:t>開源庫，</a:t>
            </a:r>
            <a:r>
              <a:rPr lang="zh-TW" altLang="en-US" sz="6600" u="sng">
                <a:ln w="0"/>
                <a:solidFill>
                  <a:schemeClr val="tx1"/>
                </a:solidFill>
                <a:effectLst>
                  <a:outerShdw blurRad="38100" dist="19050" dir="2700000" algn="tl" rotWithShape="0">
                    <a:schemeClr val="dk1">
                      <a:alpha val="40000"/>
                    </a:schemeClr>
                  </a:outerShdw>
                </a:effectLst>
              </a:rPr>
              <a:t>真酷</a:t>
            </a:r>
            <a:endParaRPr lang="zh-TW" altLang="en-US" sz="6600" b="0" u="sng" cap="none" spc="0">
              <a:ln w="0"/>
              <a:solidFill>
                <a:schemeClr val="tx1"/>
              </a:solidFill>
              <a:effectLst>
                <a:outerShdw blurRad="38100" dist="19050" dir="2700000" algn="tl" rotWithShape="0">
                  <a:schemeClr val="dk1">
                    <a:alpha val="40000"/>
                  </a:schemeClr>
                </a:outerShdw>
              </a:effectLst>
            </a:endParaRPr>
          </a:p>
        </p:txBody>
      </p:sp>
      <p:sp>
        <p:nvSpPr>
          <p:cNvPr id="4" name="矩形 3">
            <a:extLst>
              <a:ext uri="{FF2B5EF4-FFF2-40B4-BE49-F238E27FC236}">
                <a16:creationId xmlns:a16="http://schemas.microsoft.com/office/drawing/2014/main" id="{27994F55-B7B6-8DA1-1DC9-D9E11B731537}"/>
              </a:ext>
            </a:extLst>
          </p:cNvPr>
          <p:cNvSpPr/>
          <p:nvPr/>
        </p:nvSpPr>
        <p:spPr>
          <a:xfrm>
            <a:off x="438249" y="3073208"/>
            <a:ext cx="6216766" cy="923330"/>
          </a:xfrm>
          <a:prstGeom prst="rect">
            <a:avLst/>
          </a:prstGeom>
          <a:noFill/>
        </p:spPr>
        <p:txBody>
          <a:bodyPr wrap="none" lIns="91440" tIns="45720" rIns="91440" bIns="45720">
            <a:spAutoFit/>
          </a:bodyPr>
          <a:lstStyle/>
          <a:p>
            <a:pPr algn="ctr"/>
            <a:r>
              <a:rPr lang="zh-TW" altLang="en-US" sz="5400">
                <a:ln w="0"/>
                <a:solidFill>
                  <a:schemeClr val="tx1"/>
                </a:solidFill>
                <a:effectLst>
                  <a:outerShdw blurRad="38100" dist="19050" dir="2700000" algn="tl" rotWithShape="0">
                    <a:schemeClr val="dk1">
                      <a:alpha val="40000"/>
                    </a:schemeClr>
                  </a:outerShdw>
                </a:effectLst>
              </a:rPr>
              <a:t>打個星星🌟吧🥺！</a:t>
            </a:r>
            <a:endParaRPr lang="zh-TW" altLang="en-US" sz="5400" b="0" cap="none" spc="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02061E7D-D343-C1E0-0CCE-13BE941D3CE3}"/>
              </a:ext>
            </a:extLst>
          </p:cNvPr>
          <p:cNvSpPr/>
          <p:nvPr/>
        </p:nvSpPr>
        <p:spPr>
          <a:xfrm>
            <a:off x="0" y="0"/>
            <a:ext cx="12192000" cy="685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11">
            <a:extLst>
              <a:ext uri="{FF2B5EF4-FFF2-40B4-BE49-F238E27FC236}">
                <a16:creationId xmlns:a16="http://schemas.microsoft.com/office/drawing/2014/main" id="{C239DD33-AE78-C6D5-B9C1-3F98BFE3C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44</a:t>
            </a:fld>
            <a:endParaRPr lang="zh-TW" altLang="en-US"/>
          </a:p>
        </p:txBody>
      </p:sp>
    </p:spTree>
    <p:extLst>
      <p:ext uri="{BB962C8B-B14F-4D97-AF65-F5344CB8AC3E}">
        <p14:creationId xmlns:p14="http://schemas.microsoft.com/office/powerpoint/2010/main" val="330399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grpSp>
        <p:nvGrpSpPr>
          <p:cNvPr id="52" name="Google Shape;52;p3"/>
          <p:cNvGrpSpPr/>
          <p:nvPr/>
        </p:nvGrpSpPr>
        <p:grpSpPr>
          <a:xfrm>
            <a:off x="640297" y="6126379"/>
            <a:ext cx="792180" cy="157480"/>
            <a:chOff x="673100" y="5831840"/>
            <a:chExt cx="792180" cy="157480"/>
          </a:xfrm>
        </p:grpSpPr>
        <p:sp>
          <p:nvSpPr>
            <p:cNvPr id="53" name="Google Shape;53;p3"/>
            <p:cNvSpPr/>
            <p:nvPr/>
          </p:nvSpPr>
          <p:spPr>
            <a:xfrm>
              <a:off x="1150043" y="5852189"/>
              <a:ext cx="116782" cy="116782"/>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 name="Google Shape;54;p3"/>
            <p:cNvSpPr/>
            <p:nvPr/>
          </p:nvSpPr>
          <p:spPr>
            <a:xfrm>
              <a:off x="1348498" y="5852189"/>
              <a:ext cx="116782" cy="116782"/>
            </a:xfrm>
            <a:prstGeom prst="ellipse">
              <a:avLst/>
            </a:prstGeom>
            <a:solidFill>
              <a:srgbClr val="3461AB">
                <a:alpha val="6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55" name="Google Shape;55;p3"/>
            <p:cNvGrpSpPr/>
            <p:nvPr/>
          </p:nvGrpSpPr>
          <p:grpSpPr>
            <a:xfrm>
              <a:off x="910890" y="5831840"/>
              <a:ext cx="157480" cy="157480"/>
              <a:chOff x="900612" y="5831840"/>
              <a:chExt cx="157480" cy="157480"/>
            </a:xfrm>
          </p:grpSpPr>
          <p:sp>
            <p:nvSpPr>
              <p:cNvPr id="56" name="Google Shape;56;p3"/>
              <p:cNvSpPr/>
              <p:nvPr/>
            </p:nvSpPr>
            <p:spPr>
              <a:xfrm>
                <a:off x="900612"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3"/>
              <p:cNvSpPr/>
              <p:nvPr/>
            </p:nvSpPr>
            <p:spPr>
              <a:xfrm>
                <a:off x="945697"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58" name="Google Shape;58;p3"/>
            <p:cNvGrpSpPr/>
            <p:nvPr/>
          </p:nvGrpSpPr>
          <p:grpSpPr>
            <a:xfrm>
              <a:off x="673100" y="5831840"/>
              <a:ext cx="157480" cy="157480"/>
              <a:chOff x="673100" y="5831840"/>
              <a:chExt cx="157480" cy="157480"/>
            </a:xfrm>
          </p:grpSpPr>
          <p:sp>
            <p:nvSpPr>
              <p:cNvPr id="59" name="Google Shape;59;p3"/>
              <p:cNvSpPr/>
              <p:nvPr/>
            </p:nvSpPr>
            <p:spPr>
              <a:xfrm>
                <a:off x="673100" y="5831840"/>
                <a:ext cx="157480" cy="157480"/>
              </a:xfrm>
              <a:prstGeom prst="ellipse">
                <a:avLst/>
              </a:prstGeom>
              <a:solidFill>
                <a:srgbClr val="3461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0" name="Google Shape;60;p3"/>
              <p:cNvSpPr/>
              <p:nvPr/>
            </p:nvSpPr>
            <p:spPr>
              <a:xfrm>
                <a:off x="721002" y="5876925"/>
                <a:ext cx="67310" cy="673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pic>
        <p:nvPicPr>
          <p:cNvPr id="61" name="Google Shape;61;p3"/>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62" name="Google Shape;62;p3"/>
          <p:cNvPicPr preferRelativeResize="0"/>
          <p:nvPr/>
        </p:nvPicPr>
        <p:blipFill rotWithShape="1">
          <a:blip r:embed="rId4">
            <a:alphaModFix/>
          </a:blip>
          <a:srcRect l="62642" r="2488"/>
          <a:stretch/>
        </p:blipFill>
        <p:spPr>
          <a:xfrm>
            <a:off x="7301255" y="0"/>
            <a:ext cx="4404361" cy="6858000"/>
          </a:xfrm>
          <a:custGeom>
            <a:avLst/>
            <a:gdLst/>
            <a:ahLst/>
            <a:cxnLst/>
            <a:rect l="l" t="t" r="r" b="b"/>
            <a:pathLst>
              <a:path w="4251201" h="6858000" extrusionOk="0">
                <a:moveTo>
                  <a:pt x="0" y="0"/>
                </a:moveTo>
                <a:lnTo>
                  <a:pt x="1318847" y="0"/>
                </a:lnTo>
                <a:lnTo>
                  <a:pt x="3900019" y="2581172"/>
                </a:lnTo>
                <a:cubicBezTo>
                  <a:pt x="4368262" y="3049415"/>
                  <a:pt x="4368262" y="3808586"/>
                  <a:pt x="3900019" y="4276828"/>
                </a:cubicBezTo>
                <a:lnTo>
                  <a:pt x="1318847" y="6858000"/>
                </a:lnTo>
                <a:lnTo>
                  <a:pt x="0" y="6858000"/>
                </a:lnTo>
                <a:lnTo>
                  <a:pt x="3023135" y="3834865"/>
                </a:lnTo>
                <a:cubicBezTo>
                  <a:pt x="3247287" y="3610712"/>
                  <a:pt x="3247287" y="3247289"/>
                  <a:pt x="3023135" y="3023136"/>
                </a:cubicBezTo>
                <a:close/>
              </a:path>
            </a:pathLst>
          </a:custGeom>
          <a:noFill/>
          <a:ln>
            <a:noFill/>
          </a:ln>
        </p:spPr>
      </p:pic>
      <p:sp>
        <p:nvSpPr>
          <p:cNvPr id="2" name="矩形 1">
            <a:extLst>
              <a:ext uri="{FF2B5EF4-FFF2-40B4-BE49-F238E27FC236}">
                <a16:creationId xmlns:a16="http://schemas.microsoft.com/office/drawing/2014/main" id="{EFF9D090-71FB-9F40-6752-C226CE4D3975}"/>
              </a:ext>
            </a:extLst>
          </p:cNvPr>
          <p:cNvSpPr/>
          <p:nvPr/>
        </p:nvSpPr>
        <p:spPr>
          <a:xfrm>
            <a:off x="878089" y="1238283"/>
            <a:ext cx="4288353" cy="1323439"/>
          </a:xfrm>
          <a:prstGeom prst="rect">
            <a:avLst/>
          </a:prstGeom>
          <a:noFill/>
        </p:spPr>
        <p:txBody>
          <a:bodyPr wrap="none" lIns="91440" tIns="45720" rIns="91440" bIns="45720">
            <a:spAutoFit/>
          </a:bodyPr>
          <a:lstStyle/>
          <a:p>
            <a:pPr algn="ctr"/>
            <a:r>
              <a:rPr lang="zh-TW" altLang="en-US" sz="8000" b="0" cap="none" spc="0">
                <a:ln w="0"/>
                <a:solidFill>
                  <a:schemeClr val="tx1"/>
                </a:solidFill>
                <a:effectLst>
                  <a:outerShdw blurRad="38100" dist="19050" dir="2700000" algn="tl" rotWithShape="0">
                    <a:schemeClr val="dk1">
                      <a:alpha val="40000"/>
                    </a:schemeClr>
                  </a:outerShdw>
                </a:effectLst>
                <a:latin typeface="jf open 粉圓 2.0" panose="020B0000000000000000" pitchFamily="34" charset="-120"/>
                <a:ea typeface="jf open 粉圓 2.0" panose="020B0000000000000000" pitchFamily="34" charset="-120"/>
              </a:rPr>
              <a:t>報告結束</a:t>
            </a:r>
          </a:p>
        </p:txBody>
      </p:sp>
      <p:pic>
        <p:nvPicPr>
          <p:cNvPr id="5" name="圖片 4" descr="一張含有 文字, 螢幕擷取畫面, 設計, 圖形 的圖片&#10;&#10;自動產生的描述">
            <a:extLst>
              <a:ext uri="{FF2B5EF4-FFF2-40B4-BE49-F238E27FC236}">
                <a16:creationId xmlns:a16="http://schemas.microsoft.com/office/drawing/2014/main" id="{DEFCD659-33E6-B6E7-8605-1AA33C7A2B4F}"/>
              </a:ext>
            </a:extLst>
          </p:cNvPr>
          <p:cNvPicPr>
            <a:picLocks noChangeAspect="1"/>
          </p:cNvPicPr>
          <p:nvPr/>
        </p:nvPicPr>
        <p:blipFill>
          <a:blip r:embed="rId5"/>
          <a:stretch>
            <a:fillRect/>
          </a:stretch>
        </p:blipFill>
        <p:spPr>
          <a:xfrm>
            <a:off x="6096000" y="1879114"/>
            <a:ext cx="5530540" cy="3919770"/>
          </a:xfrm>
          <a:prstGeom prst="rect">
            <a:avLst/>
          </a:prstGeom>
        </p:spPr>
      </p:pic>
      <p:sp>
        <p:nvSpPr>
          <p:cNvPr id="3" name="投影片編號版面配置區 2">
            <a:extLst>
              <a:ext uri="{FF2B5EF4-FFF2-40B4-BE49-F238E27FC236}">
                <a16:creationId xmlns:a16="http://schemas.microsoft.com/office/drawing/2014/main" id="{0998905C-4392-33B6-0FDE-D66519121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45</a:t>
            </a:fld>
            <a:endParaRPr lang="zh-TW" altLang="en-US"/>
          </a:p>
        </p:txBody>
      </p:sp>
    </p:spTree>
    <p:extLst>
      <p:ext uri="{BB962C8B-B14F-4D97-AF65-F5344CB8AC3E}">
        <p14:creationId xmlns:p14="http://schemas.microsoft.com/office/powerpoint/2010/main" val="257389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sp>
        <p:nvSpPr>
          <p:cNvPr id="4" name="文字方塊 3">
            <a:extLst>
              <a:ext uri="{FF2B5EF4-FFF2-40B4-BE49-F238E27FC236}">
                <a16:creationId xmlns:a16="http://schemas.microsoft.com/office/drawing/2014/main" id="{5FB15044-A1EA-7DEF-8060-96349960E4CD}"/>
              </a:ext>
            </a:extLst>
          </p:cNvPr>
          <p:cNvSpPr txBox="1"/>
          <p:nvPr/>
        </p:nvSpPr>
        <p:spPr>
          <a:xfrm>
            <a:off x="539293" y="1895389"/>
            <a:ext cx="1665732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indent="-685800">
              <a:buChar char="•"/>
            </a:pPr>
            <a:r>
              <a:rPr lang="zh-TW" sz="5400">
                <a:latin typeface="jf open 粉圓 2.0"/>
                <a:ea typeface="jf open 粉圓 2.0"/>
              </a:rPr>
              <a:t>DKIM</a:t>
            </a:r>
            <a:r>
              <a:rPr lang="zh-TW" altLang="en-US" sz="5400">
                <a:latin typeface="jf open 粉圓 2.0"/>
                <a:ea typeface="jf open 粉圓 2.0"/>
              </a:rPr>
              <a:t> </a:t>
            </a:r>
          </a:p>
          <a:p>
            <a:pPr marL="685800" indent="-685800">
              <a:buChar char="•"/>
            </a:pPr>
            <a:r>
              <a:rPr lang="zh-TW" sz="5400">
                <a:latin typeface="jf open 粉圓 2.0"/>
                <a:ea typeface="jf open 粉圓 2.0"/>
              </a:rPr>
              <a:t>SPF</a:t>
            </a:r>
            <a:r>
              <a:rPr lang="zh-TW" altLang="en-US" sz="5400">
                <a:latin typeface="jf open 粉圓 2.0"/>
                <a:ea typeface="jf open 粉圓 2.0"/>
              </a:rPr>
              <a:t> </a:t>
            </a:r>
          </a:p>
          <a:p>
            <a:pPr marL="685800" indent="-685800">
              <a:buChar char="•"/>
            </a:pPr>
            <a:r>
              <a:rPr lang="zh-TW" sz="5400">
                <a:latin typeface="jf open 粉圓 2.0" panose="020B0000000000000000" pitchFamily="34" charset="-120"/>
                <a:ea typeface="jf open 粉圓 2.0"/>
              </a:rPr>
              <a:t>DMARC</a:t>
            </a:r>
            <a:r>
              <a:rPr lang="zh-TW" altLang="en-US" sz="5400">
                <a:latin typeface="jf open 粉圓 2.0" panose="020B0000000000000000" pitchFamily="34" charset="-120"/>
                <a:ea typeface="jf open 粉圓 2.0"/>
              </a:rPr>
              <a:t> </a:t>
            </a:r>
          </a:p>
          <a:p>
            <a:pPr marL="685800" indent="-685800">
              <a:buChar char="•"/>
            </a:pPr>
            <a:r>
              <a:rPr lang="zh-TW" sz="5400">
                <a:latin typeface="jf open 粉圓 2.0" panose="020B0000000000000000" pitchFamily="34" charset="-120"/>
                <a:ea typeface="jf open 粉圓 2.0"/>
              </a:rPr>
              <a:t>RBL </a:t>
            </a:r>
            <a:endParaRPr lang="zh-TW" altLang="en-US" sz="5400">
              <a:latin typeface="jf open 粉圓 2.0" panose="020B0000000000000000" pitchFamily="34" charset="-120"/>
              <a:ea typeface="jf open 粉圓 2.0"/>
            </a:endParaRPr>
          </a:p>
        </p:txBody>
      </p:sp>
      <p:sp>
        <p:nvSpPr>
          <p:cNvPr id="3" name="標題 1">
            <a:extLst>
              <a:ext uri="{FF2B5EF4-FFF2-40B4-BE49-F238E27FC236}">
                <a16:creationId xmlns:a16="http://schemas.microsoft.com/office/drawing/2014/main" id="{EEEF8BD2-9F31-E25B-ACD5-EDC28B0E8423}"/>
              </a:ext>
            </a:extLst>
          </p:cNvPr>
          <p:cNvSpPr txBox="1">
            <a:spLocks/>
          </p:cNvSpPr>
          <p:nvPr/>
        </p:nvSpPr>
        <p:spPr>
          <a:xfrm>
            <a:off x="539763" y="419285"/>
            <a:ext cx="385725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TW" sz="6600" err="1">
                <a:latin typeface="+mj-ea"/>
                <a:ea typeface="+mj-ea"/>
              </a:rPr>
              <a:t>相關研究</a:t>
            </a:r>
            <a:endParaRPr lang="en-US" altLang="zh-TW" sz="6600">
              <a:latin typeface="+mj-ea"/>
              <a:ea typeface="+mj-ea"/>
            </a:endParaRPr>
          </a:p>
        </p:txBody>
      </p:sp>
      <p:sp>
        <p:nvSpPr>
          <p:cNvPr id="5" name="投影片編號版面配置區 4">
            <a:extLst>
              <a:ext uri="{FF2B5EF4-FFF2-40B4-BE49-F238E27FC236}">
                <a16:creationId xmlns:a16="http://schemas.microsoft.com/office/drawing/2014/main" id="{9E44C458-5E9C-27EC-C99B-3B1452FB8B34}"/>
              </a:ext>
            </a:extLst>
          </p:cNvPr>
          <p:cNvSpPr>
            <a:spLocks noGrp="1"/>
          </p:cNvSpPr>
          <p:nvPr>
            <p:ph type="sldNum" sz="quarter" idx="4"/>
          </p:nvPr>
        </p:nvSpPr>
        <p:spPr/>
        <p:txBody>
          <a:bodyPr/>
          <a:lstStyle/>
          <a:p>
            <a:fld id="{AEDCB7AC-C157-4D97-830C-8E7E733073A7}" type="slidenum">
              <a:rPr lang="zh-TW" altLang="en-US" smtClean="0"/>
              <a:pPr/>
              <a:t>46</a:t>
            </a:fld>
            <a:endParaRPr lang="zh-TW" altLang="en-US"/>
          </a:p>
        </p:txBody>
      </p:sp>
    </p:spTree>
    <p:extLst>
      <p:ext uri="{BB962C8B-B14F-4D97-AF65-F5344CB8AC3E}">
        <p14:creationId xmlns:p14="http://schemas.microsoft.com/office/powerpoint/2010/main" val="1311022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387363" y="266885"/>
            <a:ext cx="2146287" cy="1325563"/>
          </a:xfrm>
        </p:spPr>
        <p:txBody>
          <a:bodyPr/>
          <a:lstStyle/>
          <a:p>
            <a:r>
              <a:rPr lang="en-US" altLang="zh-TW"/>
              <a:t>​</a:t>
            </a:r>
            <a:endParaRPr lang="zh-TW" altLang="en-US"/>
          </a:p>
        </p:txBody>
      </p:sp>
      <p:sp>
        <p:nvSpPr>
          <p:cNvPr id="6" name="標題 1">
            <a:extLst>
              <a:ext uri="{FF2B5EF4-FFF2-40B4-BE49-F238E27FC236}">
                <a16:creationId xmlns:a16="http://schemas.microsoft.com/office/drawing/2014/main" id="{103BA750-581A-87BB-0462-F5D432EF286A}"/>
              </a:ext>
            </a:extLst>
          </p:cNvPr>
          <p:cNvSpPr txBox="1">
            <a:spLocks/>
          </p:cNvSpPr>
          <p:nvPr/>
        </p:nvSpPr>
        <p:spPr>
          <a:xfrm>
            <a:off x="539763" y="419285"/>
            <a:ext cx="3902841" cy="13001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TW" sz="6600">
                <a:latin typeface="Yozai Medium"/>
              </a:rPr>
              <a:t>DKIM</a:t>
            </a:r>
          </a:p>
        </p:txBody>
      </p:sp>
      <p:pic>
        <p:nvPicPr>
          <p:cNvPr id="3" name="圖片 2" descr="Everything You Need to Know about DKIM for Your Servers in Carbonio  Community Edition | Carbonio CE - Zextras Community">
            <a:extLst>
              <a:ext uri="{FF2B5EF4-FFF2-40B4-BE49-F238E27FC236}">
                <a16:creationId xmlns:a16="http://schemas.microsoft.com/office/drawing/2014/main" id="{E6C8DD02-83B3-026F-C5BF-A40F20A75E92}"/>
              </a:ext>
            </a:extLst>
          </p:cNvPr>
          <p:cNvPicPr>
            <a:picLocks noChangeAspect="1"/>
          </p:cNvPicPr>
          <p:nvPr/>
        </p:nvPicPr>
        <p:blipFill>
          <a:blip r:embed="rId3"/>
          <a:srcRect l="2242" t="40726" r="2601" b="3312"/>
          <a:stretch/>
        </p:blipFill>
        <p:spPr>
          <a:xfrm>
            <a:off x="777631" y="1458047"/>
            <a:ext cx="9509968" cy="3943794"/>
          </a:xfrm>
          <a:prstGeom prst="rect">
            <a:avLst/>
          </a:prstGeom>
        </p:spPr>
      </p:pic>
      <p:sp>
        <p:nvSpPr>
          <p:cNvPr id="5" name="文字方塊 4">
            <a:extLst>
              <a:ext uri="{FF2B5EF4-FFF2-40B4-BE49-F238E27FC236}">
                <a16:creationId xmlns:a16="http://schemas.microsoft.com/office/drawing/2014/main" id="{11020D35-A4A3-6FC7-63D5-1ED192C434D5}"/>
              </a:ext>
            </a:extLst>
          </p:cNvPr>
          <p:cNvSpPr txBox="1"/>
          <p:nvPr/>
        </p:nvSpPr>
        <p:spPr>
          <a:xfrm>
            <a:off x="8140152" y="500043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t>DKIM架構</a:t>
            </a:r>
            <a:endParaRPr lang="zh-TW" sz="2000"/>
          </a:p>
        </p:txBody>
      </p:sp>
      <p:sp>
        <p:nvSpPr>
          <p:cNvPr id="4" name="文字方塊 3">
            <a:extLst>
              <a:ext uri="{FF2B5EF4-FFF2-40B4-BE49-F238E27FC236}">
                <a16:creationId xmlns:a16="http://schemas.microsoft.com/office/drawing/2014/main" id="{25C0CFA2-9F91-3B19-984F-51CFCC18A719}"/>
              </a:ext>
            </a:extLst>
          </p:cNvPr>
          <p:cNvSpPr txBox="1"/>
          <p:nvPr/>
        </p:nvSpPr>
        <p:spPr>
          <a:xfrm>
            <a:off x="893524" y="5883058"/>
            <a:ext cx="101126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a:hlinkClick r:id="rId4"/>
              </a:rPr>
              <a:t>https://reurl.cc/MjdN7p</a:t>
            </a:r>
            <a:r>
              <a:rPr lang="en-US" altLang="zh-TW" sz="2000"/>
              <a:t> [5]</a:t>
            </a:r>
            <a:endParaRPr lang="zh-TW"/>
          </a:p>
        </p:txBody>
      </p:sp>
      <p:sp>
        <p:nvSpPr>
          <p:cNvPr id="7" name="投影片編號版面配置區 6">
            <a:extLst>
              <a:ext uri="{FF2B5EF4-FFF2-40B4-BE49-F238E27FC236}">
                <a16:creationId xmlns:a16="http://schemas.microsoft.com/office/drawing/2014/main" id="{CAFE2A66-0F68-96CA-BB37-5667B4C2ABA4}"/>
              </a:ext>
            </a:extLst>
          </p:cNvPr>
          <p:cNvSpPr>
            <a:spLocks noGrp="1"/>
          </p:cNvSpPr>
          <p:nvPr>
            <p:ph type="sldNum" sz="quarter" idx="4"/>
          </p:nvPr>
        </p:nvSpPr>
        <p:spPr/>
        <p:txBody>
          <a:bodyPr/>
          <a:lstStyle/>
          <a:p>
            <a:fld id="{AEDCB7AC-C157-4D97-830C-8E7E733073A7}" type="slidenum">
              <a:rPr lang="zh-TW" altLang="en-US" smtClean="0"/>
              <a:pPr/>
              <a:t>47</a:t>
            </a:fld>
            <a:endParaRPr lang="zh-TW" altLang="en-US"/>
          </a:p>
        </p:txBody>
      </p:sp>
    </p:spTree>
    <p:extLst>
      <p:ext uri="{BB962C8B-B14F-4D97-AF65-F5344CB8AC3E}">
        <p14:creationId xmlns:p14="http://schemas.microsoft.com/office/powerpoint/2010/main" val="2251115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647876" y="266885"/>
            <a:ext cx="2146287" cy="1325563"/>
          </a:xfrm>
        </p:spPr>
        <p:txBody>
          <a:bodyPr>
            <a:normAutofit/>
          </a:bodyPr>
          <a:lstStyle/>
          <a:p>
            <a:r>
              <a:rPr lang="en-US" altLang="zh-TW" sz="6600">
                <a:latin typeface="Yozai Medium"/>
              </a:rPr>
              <a:t>SPF</a:t>
            </a:r>
            <a:endParaRPr lang="zh-TW" altLang="en-US" sz="6600">
              <a:latin typeface="Yozai Medium"/>
            </a:endParaRPr>
          </a:p>
        </p:txBody>
      </p:sp>
      <p:pic>
        <p:nvPicPr>
          <p:cNvPr id="5" name="圖形 4" descr="伺服器 以實心填滿">
            <a:extLst>
              <a:ext uri="{FF2B5EF4-FFF2-40B4-BE49-F238E27FC236}">
                <a16:creationId xmlns:a16="http://schemas.microsoft.com/office/drawing/2014/main" id="{930C524E-A29E-6FA8-3872-056C943C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007" y="2564161"/>
            <a:ext cx="1845280" cy="1845280"/>
          </a:xfrm>
          <a:prstGeom prst="rect">
            <a:avLst/>
          </a:prstGeom>
        </p:spPr>
      </p:pic>
      <p:pic>
        <p:nvPicPr>
          <p:cNvPr id="7" name="圖形 6" descr="同步雲端 外框">
            <a:extLst>
              <a:ext uri="{FF2B5EF4-FFF2-40B4-BE49-F238E27FC236}">
                <a16:creationId xmlns:a16="http://schemas.microsoft.com/office/drawing/2014/main" id="{7C58486D-5C0F-651B-B446-5CEDA0932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1574" y="1830025"/>
            <a:ext cx="2896267" cy="2896267"/>
          </a:xfrm>
          <a:prstGeom prst="rect">
            <a:avLst/>
          </a:prstGeom>
        </p:spPr>
      </p:pic>
      <p:sp>
        <p:nvSpPr>
          <p:cNvPr id="8" name="矩形 7">
            <a:extLst>
              <a:ext uri="{FF2B5EF4-FFF2-40B4-BE49-F238E27FC236}">
                <a16:creationId xmlns:a16="http://schemas.microsoft.com/office/drawing/2014/main" id="{E04EEEA1-27A9-E20E-AD54-F63CDB933FA0}"/>
              </a:ext>
            </a:extLst>
          </p:cNvPr>
          <p:cNvSpPr/>
          <p:nvPr/>
        </p:nvSpPr>
        <p:spPr>
          <a:xfrm>
            <a:off x="647876" y="4460615"/>
            <a:ext cx="2746265" cy="1391728"/>
          </a:xfrm>
          <a:prstGeom prst="rect">
            <a:avLst/>
          </a:prstGeom>
          <a:noFill/>
        </p:spPr>
        <p:txBody>
          <a:bodyPr wrap="none" lIns="91440" tIns="45720" rIns="91440" bIns="45720">
            <a:spAutoFit/>
          </a:bodyPr>
          <a:lstStyle/>
          <a:p>
            <a:pPr algn="ctr">
              <a:lnSpc>
                <a:spcPct val="150000"/>
              </a:lnSpc>
            </a:pPr>
            <a:r>
              <a:rPr lang="en-US" altLang="zh-TW" sz="3000">
                <a:ln w="0"/>
                <a:solidFill>
                  <a:schemeClr val="tx1"/>
                </a:solidFill>
                <a:effectLst>
                  <a:outerShdw blurRad="38100" dist="19050" dir="2700000" algn="tl" rotWithShape="0">
                    <a:schemeClr val="dk1">
                      <a:alpha val="40000"/>
                    </a:schemeClr>
                  </a:outerShdw>
                </a:effectLst>
              </a:rPr>
              <a:t>Foo.com</a:t>
            </a:r>
            <a:endParaRPr lang="en-US" altLang="zh-TW" sz="3000" b="0" cap="none" spc="0">
              <a:ln w="0"/>
              <a:solidFill>
                <a:schemeClr val="tx1"/>
              </a:solidFill>
              <a:effectLst>
                <a:outerShdw blurRad="38100" dist="19050" dir="2700000" algn="tl" rotWithShape="0">
                  <a:schemeClr val="dk1">
                    <a:alpha val="40000"/>
                  </a:schemeClr>
                </a:outerShdw>
              </a:effectLst>
            </a:endParaRPr>
          </a:p>
          <a:p>
            <a:pPr algn="ctr">
              <a:lnSpc>
                <a:spcPct val="150000"/>
              </a:lnSpc>
            </a:pPr>
            <a:r>
              <a:rPr lang="en-US" altLang="zh-TW" sz="3000" b="0" cap="none" spc="0">
                <a:ln w="0"/>
                <a:solidFill>
                  <a:schemeClr val="tx1"/>
                </a:solidFill>
                <a:effectLst>
                  <a:outerShdw blurRad="38100" dist="19050" dir="2700000" algn="tl" rotWithShape="0">
                    <a:schemeClr val="dk1">
                      <a:alpha val="40000"/>
                    </a:schemeClr>
                  </a:outerShdw>
                </a:effectLst>
              </a:rPr>
              <a:t>203.0.113.1/24</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graphicFrame>
        <p:nvGraphicFramePr>
          <p:cNvPr id="9" name="表格 8">
            <a:extLst>
              <a:ext uri="{FF2B5EF4-FFF2-40B4-BE49-F238E27FC236}">
                <a16:creationId xmlns:a16="http://schemas.microsoft.com/office/drawing/2014/main" id="{7D473C79-E0DE-C326-B905-21B8021D894D}"/>
              </a:ext>
            </a:extLst>
          </p:cNvPr>
          <p:cNvGraphicFramePr>
            <a:graphicFrameLocks noGrp="1"/>
          </p:cNvGraphicFramePr>
          <p:nvPr/>
        </p:nvGraphicFramePr>
        <p:xfrm>
          <a:off x="6183374" y="4820912"/>
          <a:ext cx="4825968" cy="1417320"/>
        </p:xfrm>
        <a:graphic>
          <a:graphicData uri="http://schemas.openxmlformats.org/drawingml/2006/table">
            <a:tbl>
              <a:tblPr firstRow="1" bandRow="1">
                <a:tableStyleId>{5C22544A-7EE6-4342-B048-85BDC9FD1C3A}</a:tableStyleId>
              </a:tblPr>
              <a:tblGrid>
                <a:gridCol w="2412984">
                  <a:extLst>
                    <a:ext uri="{9D8B030D-6E8A-4147-A177-3AD203B41FA5}">
                      <a16:colId xmlns:a16="http://schemas.microsoft.com/office/drawing/2014/main" val="517559451"/>
                    </a:ext>
                  </a:extLst>
                </a:gridCol>
                <a:gridCol w="2412984">
                  <a:extLst>
                    <a:ext uri="{9D8B030D-6E8A-4147-A177-3AD203B41FA5}">
                      <a16:colId xmlns:a16="http://schemas.microsoft.com/office/drawing/2014/main" val="3537759254"/>
                    </a:ext>
                  </a:extLst>
                </a:gridCol>
              </a:tblGrid>
              <a:tr h="370840">
                <a:tc>
                  <a:txBody>
                    <a:bodyPr/>
                    <a:lstStyle/>
                    <a:p>
                      <a:r>
                        <a:rPr lang="en-US" altLang="zh-TW" sz="2500"/>
                        <a:t>Domain</a:t>
                      </a:r>
                      <a:endParaRPr lang="zh-TW" altLang="en-US" sz="2500"/>
                    </a:p>
                  </a:txBody>
                  <a:tcPr/>
                </a:tc>
                <a:tc>
                  <a:txBody>
                    <a:bodyPr/>
                    <a:lstStyle/>
                    <a:p>
                      <a:r>
                        <a:rPr lang="en-US" altLang="zh-TW" sz="2500"/>
                        <a:t>IP  address</a:t>
                      </a:r>
                      <a:endParaRPr lang="zh-TW" altLang="en-US" sz="2500"/>
                    </a:p>
                  </a:txBody>
                  <a:tcPr/>
                </a:tc>
                <a:extLst>
                  <a:ext uri="{0D108BD9-81ED-4DB2-BD59-A6C34878D82A}">
                    <a16:rowId xmlns:a16="http://schemas.microsoft.com/office/drawing/2014/main" val="1113245469"/>
                  </a:ext>
                </a:extLst>
              </a:tr>
              <a:tr h="370840">
                <a:tc>
                  <a:txBody>
                    <a:bodyPr/>
                    <a:lstStyle/>
                    <a:p>
                      <a:r>
                        <a:rPr lang="en-US" altLang="zh-TW" sz="2500"/>
                        <a:t>Foo.com</a:t>
                      </a:r>
                      <a:endParaRPr lang="zh-TW" altLang="en-US" sz="2500"/>
                    </a:p>
                  </a:txBody>
                  <a:tcPr/>
                </a:tc>
                <a:tc>
                  <a:txBody>
                    <a:bodyPr/>
                    <a:lstStyle/>
                    <a:p>
                      <a:r>
                        <a:rPr lang="en-US" altLang="zh-TW" sz="2500"/>
                        <a:t>203.0.113.1/24</a:t>
                      </a:r>
                      <a:endParaRPr lang="zh-TW" altLang="en-US" sz="2500"/>
                    </a:p>
                  </a:txBody>
                  <a:tcPr/>
                </a:tc>
                <a:extLst>
                  <a:ext uri="{0D108BD9-81ED-4DB2-BD59-A6C34878D82A}">
                    <a16:rowId xmlns:a16="http://schemas.microsoft.com/office/drawing/2014/main" val="2134669735"/>
                  </a:ext>
                </a:extLst>
              </a:tr>
              <a:tr h="370840">
                <a:tc>
                  <a:txBody>
                    <a:bodyPr/>
                    <a:lstStyle/>
                    <a:p>
                      <a:r>
                        <a:rPr lang="en-US" altLang="zh-TW" sz="2500"/>
                        <a:t>…</a:t>
                      </a:r>
                      <a:endParaRPr lang="zh-TW" altLang="en-US" sz="2500"/>
                    </a:p>
                  </a:txBody>
                  <a:tcPr/>
                </a:tc>
                <a:tc>
                  <a:txBody>
                    <a:bodyPr/>
                    <a:lstStyle/>
                    <a:p>
                      <a:r>
                        <a:rPr lang="en-US" altLang="zh-TW" sz="2500"/>
                        <a:t>…</a:t>
                      </a:r>
                      <a:endParaRPr lang="zh-TW" altLang="en-US" sz="2500"/>
                    </a:p>
                  </a:txBody>
                  <a:tcPr/>
                </a:tc>
                <a:extLst>
                  <a:ext uri="{0D108BD9-81ED-4DB2-BD59-A6C34878D82A}">
                    <a16:rowId xmlns:a16="http://schemas.microsoft.com/office/drawing/2014/main" val="4258514560"/>
                  </a:ext>
                </a:extLst>
              </a:tr>
            </a:tbl>
          </a:graphicData>
        </a:graphic>
      </p:graphicFrame>
      <p:sp>
        <p:nvSpPr>
          <p:cNvPr id="10" name="箭號: 向右 9">
            <a:extLst>
              <a:ext uri="{FF2B5EF4-FFF2-40B4-BE49-F238E27FC236}">
                <a16:creationId xmlns:a16="http://schemas.microsoft.com/office/drawing/2014/main" id="{B42FFD2E-505C-75C5-0303-AA193247DA56}"/>
              </a:ext>
            </a:extLst>
          </p:cNvPr>
          <p:cNvSpPr/>
          <p:nvPr/>
        </p:nvSpPr>
        <p:spPr>
          <a:xfrm>
            <a:off x="3513081" y="3176623"/>
            <a:ext cx="2843432" cy="1274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4AF0E135-9BE0-8DB2-FC9D-EA429C36DDBE}"/>
              </a:ext>
            </a:extLst>
          </p:cNvPr>
          <p:cNvSpPr/>
          <p:nvPr/>
        </p:nvSpPr>
        <p:spPr>
          <a:xfrm>
            <a:off x="2584613" y="879347"/>
            <a:ext cx="3771900" cy="1684814"/>
          </a:xfrm>
          <a:prstGeom prst="wedgeRoundRectCallout">
            <a:avLst>
              <a:gd name="adj1" fmla="val -42550"/>
              <a:gd name="adj2" fmla="val 78330"/>
              <a:gd name="adj3" fmla="val 16667"/>
            </a:avLst>
          </a:prstGeom>
          <a:solidFill>
            <a:srgbClr val="27EB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Hey, I want to bind my domain to 203.0.113.1</a:t>
            </a:r>
            <a:endParaRPr lang="zh-TW" altLang="en-US" sz="2500">
              <a:solidFill>
                <a:schemeClr val="tx1"/>
              </a:solidFill>
            </a:endParaRPr>
          </a:p>
        </p:txBody>
      </p:sp>
      <p:sp>
        <p:nvSpPr>
          <p:cNvPr id="12" name="矩形 11">
            <a:extLst>
              <a:ext uri="{FF2B5EF4-FFF2-40B4-BE49-F238E27FC236}">
                <a16:creationId xmlns:a16="http://schemas.microsoft.com/office/drawing/2014/main" id="{CA42D2E0-D0DD-F917-61F4-13179C43803D}"/>
              </a:ext>
            </a:extLst>
          </p:cNvPr>
          <p:cNvSpPr/>
          <p:nvPr/>
        </p:nvSpPr>
        <p:spPr>
          <a:xfrm>
            <a:off x="7510963" y="4281784"/>
            <a:ext cx="2170787" cy="553998"/>
          </a:xfrm>
          <a:prstGeom prst="rect">
            <a:avLst/>
          </a:prstGeom>
          <a:noFill/>
        </p:spPr>
        <p:txBody>
          <a:bodyPr wrap="none" lIns="91440" tIns="45720" rIns="91440" bIns="45720">
            <a:spAutoFit/>
          </a:bodyPr>
          <a:lstStyle/>
          <a:p>
            <a:pPr algn="ctr"/>
            <a:r>
              <a:rPr lang="en-US" altLang="zh-TW" sz="3000" b="0" cap="none" spc="0">
                <a:ln w="0"/>
                <a:solidFill>
                  <a:schemeClr val="tx1"/>
                </a:solidFill>
                <a:effectLst>
                  <a:outerShdw blurRad="38100" dist="19050" dir="2700000" algn="tl" rotWithShape="0">
                    <a:schemeClr val="dk1">
                      <a:alpha val="40000"/>
                    </a:schemeClr>
                  </a:outerShdw>
                </a:effectLst>
              </a:rPr>
              <a:t>DNS server</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3" name="投影片編號版面配置區 2">
            <a:extLst>
              <a:ext uri="{FF2B5EF4-FFF2-40B4-BE49-F238E27FC236}">
                <a16:creationId xmlns:a16="http://schemas.microsoft.com/office/drawing/2014/main" id="{5C68C196-FE7C-44AD-CFDF-2905FE23FF40}"/>
              </a:ext>
            </a:extLst>
          </p:cNvPr>
          <p:cNvSpPr>
            <a:spLocks noGrp="1"/>
          </p:cNvSpPr>
          <p:nvPr>
            <p:ph type="sldNum" sz="quarter" idx="4"/>
          </p:nvPr>
        </p:nvSpPr>
        <p:spPr/>
        <p:txBody>
          <a:bodyPr/>
          <a:lstStyle/>
          <a:p>
            <a:fld id="{AEDCB7AC-C157-4D97-830C-8E7E733073A7}" type="slidenum">
              <a:rPr lang="zh-TW" altLang="en-US" smtClean="0"/>
              <a:pPr/>
              <a:t>48</a:t>
            </a:fld>
            <a:endParaRPr lang="zh-TW" altLang="en-US"/>
          </a:p>
        </p:txBody>
      </p:sp>
    </p:spTree>
    <p:extLst>
      <p:ext uri="{BB962C8B-B14F-4D97-AF65-F5344CB8AC3E}">
        <p14:creationId xmlns:p14="http://schemas.microsoft.com/office/powerpoint/2010/main" val="1007626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A12B-81B7-68C0-2F42-E08E1A5F81F5}"/>
              </a:ext>
            </a:extLst>
          </p:cNvPr>
          <p:cNvSpPr>
            <a:spLocks noGrp="1"/>
          </p:cNvSpPr>
          <p:nvPr>
            <p:ph type="title"/>
          </p:nvPr>
        </p:nvSpPr>
        <p:spPr>
          <a:xfrm>
            <a:off x="699978" y="266885"/>
            <a:ext cx="2146287" cy="1325563"/>
          </a:xfrm>
        </p:spPr>
        <p:txBody>
          <a:bodyPr>
            <a:normAutofit/>
          </a:bodyPr>
          <a:lstStyle/>
          <a:p>
            <a:r>
              <a:rPr lang="en-US" altLang="zh-TW" sz="6600">
                <a:latin typeface="Yozai Medium"/>
              </a:rPr>
              <a:t>SPF</a:t>
            </a:r>
            <a:endParaRPr lang="zh-TW" altLang="en-US" sz="6600">
              <a:latin typeface="Yozai Medium"/>
            </a:endParaRPr>
          </a:p>
        </p:txBody>
      </p:sp>
      <p:pic>
        <p:nvPicPr>
          <p:cNvPr id="5" name="圖形 4" descr="伺服器 以實心填滿">
            <a:extLst>
              <a:ext uri="{FF2B5EF4-FFF2-40B4-BE49-F238E27FC236}">
                <a16:creationId xmlns:a16="http://schemas.microsoft.com/office/drawing/2014/main" id="{930C524E-A29E-6FA8-3872-056C943C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4171" y="2506360"/>
            <a:ext cx="1845280" cy="1845280"/>
          </a:xfrm>
          <a:prstGeom prst="rect">
            <a:avLst/>
          </a:prstGeom>
        </p:spPr>
      </p:pic>
      <p:pic>
        <p:nvPicPr>
          <p:cNvPr id="7" name="圖形 6" descr="同步雲端 外框">
            <a:extLst>
              <a:ext uri="{FF2B5EF4-FFF2-40B4-BE49-F238E27FC236}">
                <a16:creationId xmlns:a16="http://schemas.microsoft.com/office/drawing/2014/main" id="{7C58486D-5C0F-651B-B446-5CEDA0932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450" y="1924716"/>
            <a:ext cx="2896267" cy="2896267"/>
          </a:xfrm>
          <a:prstGeom prst="rect">
            <a:avLst/>
          </a:prstGeom>
        </p:spPr>
      </p:pic>
      <p:sp>
        <p:nvSpPr>
          <p:cNvPr id="8" name="矩形 7">
            <a:extLst>
              <a:ext uri="{FF2B5EF4-FFF2-40B4-BE49-F238E27FC236}">
                <a16:creationId xmlns:a16="http://schemas.microsoft.com/office/drawing/2014/main" id="{E04EEEA1-27A9-E20E-AD54-F63CDB933FA0}"/>
              </a:ext>
            </a:extLst>
          </p:cNvPr>
          <p:cNvSpPr/>
          <p:nvPr/>
        </p:nvSpPr>
        <p:spPr>
          <a:xfrm>
            <a:off x="7377078" y="4327006"/>
            <a:ext cx="2959464" cy="1391728"/>
          </a:xfrm>
          <a:prstGeom prst="rect">
            <a:avLst/>
          </a:prstGeom>
          <a:noFill/>
        </p:spPr>
        <p:txBody>
          <a:bodyPr wrap="none" lIns="91440" tIns="45720" rIns="91440" bIns="45720">
            <a:spAutoFit/>
          </a:bodyPr>
          <a:lstStyle/>
          <a:p>
            <a:pPr algn="ctr">
              <a:lnSpc>
                <a:spcPct val="150000"/>
              </a:lnSpc>
            </a:pPr>
            <a:r>
              <a:rPr lang="en-US" altLang="zh-TW" sz="3000">
                <a:ln w="0"/>
                <a:solidFill>
                  <a:schemeClr val="tx1"/>
                </a:solidFill>
                <a:effectLst>
                  <a:outerShdw blurRad="38100" dist="19050" dir="2700000" algn="tl" rotWithShape="0">
                    <a:schemeClr val="dk1">
                      <a:alpha val="40000"/>
                    </a:schemeClr>
                  </a:outerShdw>
                </a:effectLst>
              </a:rPr>
              <a:t>f</a:t>
            </a:r>
            <a:r>
              <a:rPr lang="en-US" altLang="zh-TW" sz="3000" b="0" cap="none" spc="0">
                <a:ln w="0"/>
                <a:solidFill>
                  <a:schemeClr val="tx1"/>
                </a:solidFill>
                <a:effectLst>
                  <a:outerShdw blurRad="38100" dist="19050" dir="2700000" algn="tl" rotWithShape="0">
                    <a:schemeClr val="dk1">
                      <a:alpha val="40000"/>
                    </a:schemeClr>
                  </a:outerShdw>
                </a:effectLst>
              </a:rPr>
              <a:t>oo.com</a:t>
            </a:r>
          </a:p>
          <a:p>
            <a:pPr algn="ctr">
              <a:lnSpc>
                <a:spcPct val="150000"/>
              </a:lnSpc>
            </a:pPr>
            <a:r>
              <a:rPr lang="en-US" altLang="zh-TW" sz="3000" b="0" cap="none" spc="0">
                <a:ln w="0"/>
                <a:solidFill>
                  <a:schemeClr val="tx1"/>
                </a:solidFill>
                <a:effectLst>
                  <a:outerShdw blurRad="38100" dist="19050" dir="2700000" algn="tl" rotWithShape="0">
                    <a:schemeClr val="dk1">
                      <a:alpha val="40000"/>
                    </a:schemeClr>
                  </a:outerShdw>
                </a:effectLst>
              </a:rPr>
              <a:t>203.0.113.69/24</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graphicFrame>
        <p:nvGraphicFramePr>
          <p:cNvPr id="9" name="表格 8">
            <a:extLst>
              <a:ext uri="{FF2B5EF4-FFF2-40B4-BE49-F238E27FC236}">
                <a16:creationId xmlns:a16="http://schemas.microsoft.com/office/drawing/2014/main" id="{7D473C79-E0DE-C326-B905-21B8021D894D}"/>
              </a:ext>
            </a:extLst>
          </p:cNvPr>
          <p:cNvGraphicFramePr>
            <a:graphicFrameLocks noGrp="1"/>
          </p:cNvGraphicFramePr>
          <p:nvPr/>
        </p:nvGraphicFramePr>
        <p:xfrm>
          <a:off x="561298" y="5045849"/>
          <a:ext cx="3767430" cy="1188720"/>
        </p:xfrm>
        <a:graphic>
          <a:graphicData uri="http://schemas.openxmlformats.org/drawingml/2006/table">
            <a:tbl>
              <a:tblPr firstRow="1" bandRow="1">
                <a:tableStyleId>{5C22544A-7EE6-4342-B048-85BDC9FD1C3A}</a:tableStyleId>
              </a:tblPr>
              <a:tblGrid>
                <a:gridCol w="1883715">
                  <a:extLst>
                    <a:ext uri="{9D8B030D-6E8A-4147-A177-3AD203B41FA5}">
                      <a16:colId xmlns:a16="http://schemas.microsoft.com/office/drawing/2014/main" val="517559451"/>
                    </a:ext>
                  </a:extLst>
                </a:gridCol>
                <a:gridCol w="1883715">
                  <a:extLst>
                    <a:ext uri="{9D8B030D-6E8A-4147-A177-3AD203B41FA5}">
                      <a16:colId xmlns:a16="http://schemas.microsoft.com/office/drawing/2014/main" val="3537759254"/>
                    </a:ext>
                  </a:extLst>
                </a:gridCol>
              </a:tblGrid>
              <a:tr h="176470">
                <a:tc>
                  <a:txBody>
                    <a:bodyPr/>
                    <a:lstStyle/>
                    <a:p>
                      <a:r>
                        <a:rPr lang="en-US" altLang="zh-TW" sz="2000"/>
                        <a:t>Domain</a:t>
                      </a:r>
                      <a:endParaRPr lang="zh-TW" altLang="en-US" sz="2000"/>
                    </a:p>
                  </a:txBody>
                  <a:tcPr/>
                </a:tc>
                <a:tc>
                  <a:txBody>
                    <a:bodyPr/>
                    <a:lstStyle/>
                    <a:p>
                      <a:r>
                        <a:rPr lang="en-US" altLang="zh-TW" sz="2000"/>
                        <a:t>IP  address</a:t>
                      </a:r>
                      <a:endParaRPr lang="zh-TW" altLang="en-US" sz="2000"/>
                    </a:p>
                  </a:txBody>
                  <a:tcPr/>
                </a:tc>
                <a:extLst>
                  <a:ext uri="{0D108BD9-81ED-4DB2-BD59-A6C34878D82A}">
                    <a16:rowId xmlns:a16="http://schemas.microsoft.com/office/drawing/2014/main" val="1113245469"/>
                  </a:ext>
                </a:extLst>
              </a:tr>
              <a:tr h="293419">
                <a:tc>
                  <a:txBody>
                    <a:bodyPr/>
                    <a:lstStyle/>
                    <a:p>
                      <a:r>
                        <a:rPr lang="en-US" altLang="zh-TW" sz="2000"/>
                        <a:t>Foo.com</a:t>
                      </a:r>
                      <a:endParaRPr lang="zh-TW" altLang="en-US" sz="2000"/>
                    </a:p>
                  </a:txBody>
                  <a:tcPr/>
                </a:tc>
                <a:tc>
                  <a:txBody>
                    <a:bodyPr/>
                    <a:lstStyle/>
                    <a:p>
                      <a:r>
                        <a:rPr lang="en-US" altLang="zh-TW" sz="2000"/>
                        <a:t>203.0.113.1/24</a:t>
                      </a:r>
                      <a:endParaRPr lang="zh-TW" altLang="en-US" sz="2000"/>
                    </a:p>
                  </a:txBody>
                  <a:tcPr/>
                </a:tc>
                <a:extLst>
                  <a:ext uri="{0D108BD9-81ED-4DB2-BD59-A6C34878D82A}">
                    <a16:rowId xmlns:a16="http://schemas.microsoft.com/office/drawing/2014/main" val="2134669735"/>
                  </a:ext>
                </a:extLst>
              </a:tr>
              <a:tr h="165846">
                <a:tc>
                  <a:txBody>
                    <a:bodyPr/>
                    <a:lstStyle/>
                    <a:p>
                      <a:r>
                        <a:rPr lang="en-US" altLang="zh-TW" sz="2000"/>
                        <a:t>…</a:t>
                      </a:r>
                      <a:endParaRPr lang="zh-TW" altLang="en-US" sz="2000"/>
                    </a:p>
                  </a:txBody>
                  <a:tcPr/>
                </a:tc>
                <a:tc>
                  <a:txBody>
                    <a:bodyPr/>
                    <a:lstStyle/>
                    <a:p>
                      <a:r>
                        <a:rPr lang="en-US" altLang="zh-TW" sz="2000"/>
                        <a:t>…</a:t>
                      </a:r>
                      <a:endParaRPr lang="zh-TW" altLang="en-US" sz="2000"/>
                    </a:p>
                  </a:txBody>
                  <a:tcPr/>
                </a:tc>
                <a:extLst>
                  <a:ext uri="{0D108BD9-81ED-4DB2-BD59-A6C34878D82A}">
                    <a16:rowId xmlns:a16="http://schemas.microsoft.com/office/drawing/2014/main" val="4258514560"/>
                  </a:ext>
                </a:extLst>
              </a:tr>
            </a:tbl>
          </a:graphicData>
        </a:graphic>
      </p:graphicFrame>
      <p:sp>
        <p:nvSpPr>
          <p:cNvPr id="10" name="箭號: 向右 9">
            <a:extLst>
              <a:ext uri="{FF2B5EF4-FFF2-40B4-BE49-F238E27FC236}">
                <a16:creationId xmlns:a16="http://schemas.microsoft.com/office/drawing/2014/main" id="{B42FFD2E-505C-75C5-0303-AA193247DA56}"/>
              </a:ext>
            </a:extLst>
          </p:cNvPr>
          <p:cNvSpPr/>
          <p:nvPr/>
        </p:nvSpPr>
        <p:spPr>
          <a:xfrm flipH="1">
            <a:off x="4328728" y="3077520"/>
            <a:ext cx="2843432" cy="1274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A42D2E0-D0DD-F917-61F4-13179C43803D}"/>
              </a:ext>
            </a:extLst>
          </p:cNvPr>
          <p:cNvSpPr/>
          <p:nvPr/>
        </p:nvSpPr>
        <p:spPr>
          <a:xfrm>
            <a:off x="1033189" y="4439978"/>
            <a:ext cx="2170787" cy="553998"/>
          </a:xfrm>
          <a:prstGeom prst="rect">
            <a:avLst/>
          </a:prstGeom>
          <a:noFill/>
        </p:spPr>
        <p:txBody>
          <a:bodyPr wrap="none" lIns="91440" tIns="45720" rIns="91440" bIns="45720">
            <a:spAutoFit/>
          </a:bodyPr>
          <a:lstStyle/>
          <a:p>
            <a:pPr algn="ctr"/>
            <a:r>
              <a:rPr lang="en-US" altLang="zh-TW" sz="3000" b="0" cap="none" spc="0">
                <a:ln w="0"/>
                <a:solidFill>
                  <a:schemeClr val="tx1"/>
                </a:solidFill>
                <a:effectLst>
                  <a:outerShdw blurRad="38100" dist="19050" dir="2700000" algn="tl" rotWithShape="0">
                    <a:schemeClr val="dk1">
                      <a:alpha val="40000"/>
                    </a:schemeClr>
                  </a:outerShdw>
                </a:effectLst>
              </a:rPr>
              <a:t>DNS server</a:t>
            </a:r>
            <a:endParaRPr lang="zh-TW" altLang="en-US" sz="3000" b="0" cap="none" spc="0">
              <a:ln w="0"/>
              <a:solidFill>
                <a:schemeClr val="tx1"/>
              </a:solidFill>
              <a:effectLst>
                <a:outerShdw blurRad="38100" dist="19050" dir="2700000" algn="tl" rotWithShape="0">
                  <a:schemeClr val="dk1">
                    <a:alpha val="40000"/>
                  </a:schemeClr>
                </a:outerShdw>
              </a:effectLst>
            </a:endParaRPr>
          </a:p>
        </p:txBody>
      </p:sp>
      <p:sp>
        <p:nvSpPr>
          <p:cNvPr id="3" name="語音泡泡: 圓角矩形 2">
            <a:extLst>
              <a:ext uri="{FF2B5EF4-FFF2-40B4-BE49-F238E27FC236}">
                <a16:creationId xmlns:a16="http://schemas.microsoft.com/office/drawing/2014/main" id="{3904C29A-90A1-FF93-3951-A2188A678F64}"/>
              </a:ext>
            </a:extLst>
          </p:cNvPr>
          <p:cNvSpPr/>
          <p:nvPr/>
        </p:nvSpPr>
        <p:spPr>
          <a:xfrm>
            <a:off x="7548528" y="461912"/>
            <a:ext cx="3771900" cy="1684814"/>
          </a:xfrm>
          <a:prstGeom prst="wedgeRoundRectCallout">
            <a:avLst>
              <a:gd name="adj1" fmla="val -33458"/>
              <a:gd name="adj2" fmla="val 73807"/>
              <a:gd name="adj3" fmla="val 16667"/>
            </a:avLst>
          </a:prstGeom>
          <a:solidFill>
            <a:srgbClr val="27EB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Hey, I’m foo.com. I want send mail to iach@ais3.com</a:t>
            </a:r>
            <a:endParaRPr lang="zh-TW" altLang="en-US" sz="2500">
              <a:solidFill>
                <a:schemeClr val="tx1"/>
              </a:solidFill>
            </a:endParaRPr>
          </a:p>
        </p:txBody>
      </p:sp>
      <p:sp>
        <p:nvSpPr>
          <p:cNvPr id="4" name="想法泡泡: 雲朵 3">
            <a:extLst>
              <a:ext uri="{FF2B5EF4-FFF2-40B4-BE49-F238E27FC236}">
                <a16:creationId xmlns:a16="http://schemas.microsoft.com/office/drawing/2014/main" id="{F8C0495F-60A2-3C41-2C45-46BA2AFB8738}"/>
              </a:ext>
            </a:extLst>
          </p:cNvPr>
          <p:cNvSpPr/>
          <p:nvPr/>
        </p:nvSpPr>
        <p:spPr>
          <a:xfrm>
            <a:off x="2155474" y="411968"/>
            <a:ext cx="3962400" cy="2086920"/>
          </a:xfrm>
          <a:prstGeom prst="cloudCallou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
                <a:solidFill>
                  <a:schemeClr val="tx1"/>
                </a:solidFill>
              </a:rPr>
              <a:t>You are suspicous …</a:t>
            </a:r>
            <a:endParaRPr lang="zh-TW" altLang="en-US" sz="2500">
              <a:solidFill>
                <a:schemeClr val="tx1"/>
              </a:solidFill>
            </a:endParaRPr>
          </a:p>
        </p:txBody>
      </p:sp>
      <p:sp>
        <p:nvSpPr>
          <p:cNvPr id="6" name="投影片編號版面配置區 5">
            <a:extLst>
              <a:ext uri="{FF2B5EF4-FFF2-40B4-BE49-F238E27FC236}">
                <a16:creationId xmlns:a16="http://schemas.microsoft.com/office/drawing/2014/main" id="{164B401C-E04E-7138-E340-F0FB01BCDAA5}"/>
              </a:ext>
            </a:extLst>
          </p:cNvPr>
          <p:cNvSpPr>
            <a:spLocks noGrp="1"/>
          </p:cNvSpPr>
          <p:nvPr>
            <p:ph type="sldNum" sz="quarter" idx="4"/>
          </p:nvPr>
        </p:nvSpPr>
        <p:spPr/>
        <p:txBody>
          <a:bodyPr/>
          <a:lstStyle/>
          <a:p>
            <a:fld id="{AEDCB7AC-C157-4D97-830C-8E7E733073A7}" type="slidenum">
              <a:rPr lang="zh-TW" altLang="en-US" smtClean="0"/>
              <a:pPr/>
              <a:t>49</a:t>
            </a:fld>
            <a:endParaRPr lang="zh-TW" altLang="en-US"/>
          </a:p>
        </p:txBody>
      </p:sp>
    </p:spTree>
    <p:extLst>
      <p:ext uri="{BB962C8B-B14F-4D97-AF65-F5344CB8AC3E}">
        <p14:creationId xmlns:p14="http://schemas.microsoft.com/office/powerpoint/2010/main" val="323088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832" y="5943986"/>
            <a:ext cx="11000725" cy="400110"/>
          </a:xfrm>
          <a:prstGeom prst="rect">
            <a:avLst/>
          </a:prstGeom>
          <a:noFill/>
        </p:spPr>
        <p:txBody>
          <a:bodyPr wrap="square" lIns="91440" tIns="45720" rIns="91440" bIns="45720" anchor="t">
            <a:spAutoFit/>
          </a:bodyPr>
          <a:lstStyle/>
          <a:p>
            <a:pPr algn="ctr"/>
            <a:r>
              <a:rPr lang="en-US" sz="2000">
                <a:ln w="0"/>
                <a:solidFill>
                  <a:srgbClr val="4C433F"/>
                </a:solidFill>
                <a:effectLst>
                  <a:outerShdw blurRad="38100" dist="19050" dir="2700000" algn="tl" rotWithShape="0">
                    <a:schemeClr val="dk1">
                      <a:alpha val="40000"/>
                    </a:schemeClr>
                  </a:outerShdw>
                </a:effectLst>
              </a:rPr>
              <a:t>TeamT5</a:t>
            </a:r>
            <a:r>
              <a:rPr lang="zh-TW" altLang="en-US" sz="2000">
                <a:ln w="0"/>
                <a:solidFill>
                  <a:srgbClr val="4C433F"/>
                </a:solidFill>
                <a:effectLst>
                  <a:outerShdw blurRad="38100" dist="19050" dir="2700000" algn="tl" rotWithShape="0">
                    <a:schemeClr val="dk1">
                      <a:alpha val="40000"/>
                    </a:schemeClr>
                  </a:outerShdw>
                </a:effectLst>
              </a:rPr>
              <a:t>呼籲企業提高警覺心，留意釣魚信件</a:t>
            </a:r>
            <a:endParaRPr lang="zh-TW" sz="2000"/>
          </a:p>
        </p:txBody>
      </p:sp>
      <p:pic>
        <p:nvPicPr>
          <p:cNvPr id="3" name="圖片 2" descr="picture_press-release-chinese-adversaries-targeting-taiwan-finace-institutions.png">
            <a:extLst>
              <a:ext uri="{FF2B5EF4-FFF2-40B4-BE49-F238E27FC236}">
                <a16:creationId xmlns:a16="http://schemas.microsoft.com/office/drawing/2014/main" id="{B81263B3-3695-4D18-FBDD-E2C0AC8FD5C9}"/>
              </a:ext>
            </a:extLst>
          </p:cNvPr>
          <p:cNvPicPr>
            <a:picLocks noChangeAspect="1"/>
          </p:cNvPicPr>
          <p:nvPr/>
        </p:nvPicPr>
        <p:blipFill>
          <a:blip r:embed="rId3"/>
          <a:stretch>
            <a:fillRect/>
          </a:stretch>
        </p:blipFill>
        <p:spPr>
          <a:xfrm>
            <a:off x="1642782" y="553347"/>
            <a:ext cx="7617758" cy="5224630"/>
          </a:xfrm>
          <a:prstGeom prst="rect">
            <a:avLst/>
          </a:prstGeom>
        </p:spPr>
      </p:pic>
      <p:sp>
        <p:nvSpPr>
          <p:cNvPr id="2" name="投影片編號版面配置區 1">
            <a:extLst>
              <a:ext uri="{FF2B5EF4-FFF2-40B4-BE49-F238E27FC236}">
                <a16:creationId xmlns:a16="http://schemas.microsoft.com/office/drawing/2014/main" id="{33DC4797-75B2-93BB-F781-748AD11B6A6C}"/>
              </a:ext>
            </a:extLst>
          </p:cNvPr>
          <p:cNvSpPr>
            <a:spLocks noGrp="1"/>
          </p:cNvSpPr>
          <p:nvPr>
            <p:ph type="sldNum" sz="quarter" idx="4"/>
          </p:nvPr>
        </p:nvSpPr>
        <p:spPr/>
        <p:txBody>
          <a:bodyPr/>
          <a:lstStyle/>
          <a:p>
            <a:fld id="{AEDCB7AC-C157-4D97-830C-8E7E733073A7}" type="slidenum">
              <a:rPr lang="zh-TW" altLang="en-US" smtClean="0"/>
              <a:pPr/>
              <a:t>5</a:t>
            </a:fld>
            <a:endParaRPr lang="zh-TW" altLang="en-US"/>
          </a:p>
        </p:txBody>
      </p:sp>
    </p:spTree>
    <p:extLst>
      <p:ext uri="{BB962C8B-B14F-4D97-AF65-F5344CB8AC3E}">
        <p14:creationId xmlns:p14="http://schemas.microsoft.com/office/powerpoint/2010/main" val="4105908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339032" y="2362587"/>
            <a:ext cx="11513968" cy="2123658"/>
          </a:xfrm>
          <a:prstGeom prst="rect">
            <a:avLst/>
          </a:prstGeom>
          <a:noFill/>
        </p:spPr>
        <p:txBody>
          <a:bodyPr wrap="square" lIns="91440" tIns="45720" rIns="91440" bIns="45720" anchor="t">
            <a:spAutoFit/>
          </a:bodyPr>
          <a:lstStyle/>
          <a:p>
            <a:pPr algn="ctr"/>
            <a:r>
              <a:rPr lang="en-US" altLang="zh-TW" sz="6600" err="1">
                <a:ln w="0"/>
                <a:solidFill>
                  <a:srgbClr val="2F2F2F"/>
                </a:solidFill>
                <a:effectLst>
                  <a:outerShdw blurRad="38100" dist="19050" dir="2700000" algn="tl" rotWithShape="0">
                    <a:schemeClr val="dk1">
                      <a:alpha val="40000"/>
                    </a:schemeClr>
                  </a:outerShdw>
                </a:effectLst>
              </a:rPr>
              <a:t>CSRF</a:t>
            </a:r>
            <a:r>
              <a:rPr lang="zh-TW" altLang="en-US" sz="6600" err="1">
                <a:ln w="0"/>
                <a:solidFill>
                  <a:srgbClr val="2F2F2F"/>
                </a:solidFill>
                <a:effectLst>
                  <a:outerShdw blurRad="38100" dist="19050" dir="2700000" algn="tl" rotWithShape="0">
                    <a:schemeClr val="dk1">
                      <a:alpha val="40000"/>
                    </a:schemeClr>
                  </a:outerShdw>
                </a:effectLst>
              </a:rPr>
              <a:t>（</a:t>
            </a:r>
            <a:r>
              <a:rPr lang="en-US" altLang="zh-TW" sz="6600" err="1">
                <a:ln w="0"/>
                <a:solidFill>
                  <a:srgbClr val="2F2F2F"/>
                </a:solidFill>
                <a:effectLst>
                  <a:outerShdw blurRad="38100" dist="19050" dir="2700000" algn="tl" rotWithShape="0">
                    <a:schemeClr val="dk1">
                      <a:alpha val="40000"/>
                    </a:schemeClr>
                  </a:outerShdw>
                </a:effectLst>
              </a:rPr>
              <a:t>Cross</a:t>
            </a:r>
            <a:r>
              <a:rPr lang="en-US" altLang="zh-TW" sz="6600">
                <a:ln w="0"/>
                <a:solidFill>
                  <a:srgbClr val="2F2F2F"/>
                </a:solidFill>
                <a:effectLst>
                  <a:outerShdw blurRad="38100" dist="19050" dir="2700000" algn="tl" rotWithShape="0">
                    <a:schemeClr val="dk1">
                      <a:alpha val="40000"/>
                    </a:schemeClr>
                  </a:outerShdw>
                </a:effectLst>
              </a:rPr>
              <a:t> Site Request</a:t>
            </a:r>
            <a:r>
              <a:rPr lang="zh-TW" sz="6600">
                <a:ln w="0"/>
                <a:solidFill>
                  <a:srgbClr val="2F2F2F"/>
                </a:solidFill>
                <a:effectLst>
                  <a:outerShdw blurRad="38100" dist="19050" dir="2700000" algn="tl" rotWithShape="0">
                    <a:schemeClr val="dk1">
                      <a:alpha val="40000"/>
                    </a:schemeClr>
                  </a:outerShdw>
                </a:effectLst>
              </a:rPr>
              <a:t> </a:t>
            </a:r>
            <a:r>
              <a:rPr lang="en-US" altLang="zh-TW" sz="6600">
                <a:ln w="0"/>
                <a:solidFill>
                  <a:srgbClr val="2F2F2F"/>
                </a:solidFill>
                <a:effectLst>
                  <a:outerShdw blurRad="38100" dist="19050" dir="2700000" algn="tl" rotWithShape="0">
                    <a:schemeClr val="dk1">
                      <a:alpha val="40000"/>
                    </a:schemeClr>
                  </a:outerShdw>
                </a:effectLst>
              </a:rPr>
              <a:t>Forgery</a:t>
            </a:r>
            <a:r>
              <a:rPr lang="zh-TW" sz="6600">
                <a:ln w="0"/>
                <a:solidFill>
                  <a:srgbClr val="2F2F2F"/>
                </a:solidFill>
                <a:effectLst>
                  <a:outerShdw blurRad="38100" dist="19050" dir="2700000" algn="tl" rotWithShape="0">
                    <a:schemeClr val="dk1">
                      <a:alpha val="40000"/>
                    </a:schemeClr>
                  </a:outerShdw>
                </a:effectLst>
              </a:rPr>
              <a:t>）</a:t>
            </a:r>
            <a:endParaRPr lang="zh-TW" altLang="en-US"/>
          </a:p>
        </p:txBody>
      </p:sp>
      <p:sp>
        <p:nvSpPr>
          <p:cNvPr id="3" name="投影片編號版面配置區 2">
            <a:extLst>
              <a:ext uri="{FF2B5EF4-FFF2-40B4-BE49-F238E27FC236}">
                <a16:creationId xmlns:a16="http://schemas.microsoft.com/office/drawing/2014/main" id="{17FE0123-C2EE-644A-A67F-3394475BB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50</a:t>
            </a:fld>
            <a:endParaRPr lang="zh-TW" altLang="en-US"/>
          </a:p>
        </p:txBody>
      </p:sp>
    </p:spTree>
    <p:extLst>
      <p:ext uri="{BB962C8B-B14F-4D97-AF65-F5344CB8AC3E}">
        <p14:creationId xmlns:p14="http://schemas.microsoft.com/office/powerpoint/2010/main" val="2345104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771607" y="275959"/>
            <a:ext cx="8203246" cy="2431435"/>
          </a:xfrm>
          <a:prstGeom prst="rect">
            <a:avLst/>
          </a:prstGeom>
          <a:noFill/>
        </p:spPr>
        <p:txBody>
          <a:bodyPr wrap="square" lIns="91440" tIns="45720" rIns="91440" bIns="45720" anchor="t">
            <a:spAutoFit/>
          </a:bodyPr>
          <a:lstStyle/>
          <a:p>
            <a:endParaRPr lang="zh-TW" sz="6600">
              <a:solidFill>
                <a:srgbClr val="2F2F2F"/>
              </a:solidFill>
            </a:endParaRPr>
          </a:p>
          <a:p>
            <a:endParaRPr lang="en-US" altLang="zh-TW" sz="6600">
              <a:solidFill>
                <a:srgbClr val="2F2F2F"/>
              </a:solidFill>
            </a:endParaRPr>
          </a:p>
          <a:p>
            <a:pPr algn="ctr"/>
            <a:endParaRPr lang="zh-TW" altLang="en-US" sz="2000">
              <a:ln w="0"/>
              <a:solidFill>
                <a:srgbClr val="4C433F"/>
              </a:solidFill>
              <a:effectLst>
                <a:outerShdw blurRad="38100" dist="19050" dir="2700000" algn="tl" rotWithShape="0">
                  <a:srgbClr val="000000">
                    <a:alpha val="40000"/>
                  </a:srgbClr>
                </a:outerShdw>
              </a:effectLst>
            </a:endParaRPr>
          </a:p>
        </p:txBody>
      </p:sp>
      <p:sp>
        <p:nvSpPr>
          <p:cNvPr id="3" name="矩形 2">
            <a:extLst>
              <a:ext uri="{FF2B5EF4-FFF2-40B4-BE49-F238E27FC236}">
                <a16:creationId xmlns:a16="http://schemas.microsoft.com/office/drawing/2014/main" id="{2CC1AE16-2C93-7BCD-F9D5-C05F6DEF3074}"/>
              </a:ext>
            </a:extLst>
          </p:cNvPr>
          <p:cNvSpPr/>
          <p:nvPr/>
        </p:nvSpPr>
        <p:spPr>
          <a:xfrm>
            <a:off x="7968762" y="328048"/>
            <a:ext cx="2746346" cy="14207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4800">
                <a:ea typeface="新細明體"/>
                <a:cs typeface="Arial"/>
              </a:rPr>
              <a:t>A   </a:t>
            </a:r>
            <a:endParaRPr lang="zh-TW" sz="4800"/>
          </a:p>
          <a:p>
            <a:pPr algn="ctr"/>
            <a:r>
              <a:rPr lang="zh-TW" altLang="en-US" sz="4800">
                <a:ea typeface="新細明體"/>
                <a:cs typeface="Arial"/>
              </a:rPr>
              <a:t>www...</a:t>
            </a:r>
            <a:endParaRPr lang="zh-TW" sz="4800"/>
          </a:p>
        </p:txBody>
      </p:sp>
      <p:sp>
        <p:nvSpPr>
          <p:cNvPr id="4" name="文字方塊 3">
            <a:extLst>
              <a:ext uri="{FF2B5EF4-FFF2-40B4-BE49-F238E27FC236}">
                <a16:creationId xmlns:a16="http://schemas.microsoft.com/office/drawing/2014/main" id="{FA896847-2CB9-599E-89B4-D21E864E4B29}"/>
              </a:ext>
            </a:extLst>
          </p:cNvPr>
          <p:cNvSpPr txBox="1"/>
          <p:nvPr/>
        </p:nvSpPr>
        <p:spPr>
          <a:xfrm>
            <a:off x="8503392" y="1843263"/>
            <a:ext cx="1488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800">
                <a:ea typeface="jf open 粉圓 2.0"/>
              </a:rPr>
              <a:t>Website</a:t>
            </a:r>
            <a:endParaRPr lang="zh-TW" sz="2800">
              <a:ea typeface="jf open 粉圓 2.0"/>
            </a:endParaRPr>
          </a:p>
        </p:txBody>
      </p:sp>
      <p:sp>
        <p:nvSpPr>
          <p:cNvPr id="5" name="矩形 4">
            <a:extLst>
              <a:ext uri="{FF2B5EF4-FFF2-40B4-BE49-F238E27FC236}">
                <a16:creationId xmlns:a16="http://schemas.microsoft.com/office/drawing/2014/main" id="{8EF79696-233B-B028-1702-3519FDAE2464}"/>
              </a:ext>
            </a:extLst>
          </p:cNvPr>
          <p:cNvSpPr/>
          <p:nvPr/>
        </p:nvSpPr>
        <p:spPr>
          <a:xfrm>
            <a:off x="4176471" y="3898344"/>
            <a:ext cx="2593802" cy="1430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4400">
                <a:ea typeface="新細明體"/>
                <a:cs typeface="Arial"/>
              </a:rPr>
              <a:t>B</a:t>
            </a:r>
          </a:p>
        </p:txBody>
      </p:sp>
      <p:pic>
        <p:nvPicPr>
          <p:cNvPr id="6" name="圖片 5" descr="Hacker - Wikipedia">
            <a:extLst>
              <a:ext uri="{FF2B5EF4-FFF2-40B4-BE49-F238E27FC236}">
                <a16:creationId xmlns:a16="http://schemas.microsoft.com/office/drawing/2014/main" id="{2CE54153-E4A5-4ED5-5B6A-FF501268FBE6}"/>
              </a:ext>
            </a:extLst>
          </p:cNvPr>
          <p:cNvPicPr>
            <a:picLocks noChangeAspect="1"/>
          </p:cNvPicPr>
          <p:nvPr/>
        </p:nvPicPr>
        <p:blipFill>
          <a:blip r:embed="rId3"/>
          <a:stretch>
            <a:fillRect/>
          </a:stretch>
        </p:blipFill>
        <p:spPr>
          <a:xfrm>
            <a:off x="319720" y="771814"/>
            <a:ext cx="1981200" cy="2314575"/>
          </a:xfrm>
          <a:prstGeom prst="rect">
            <a:avLst/>
          </a:prstGeom>
        </p:spPr>
      </p:pic>
      <p:cxnSp>
        <p:nvCxnSpPr>
          <p:cNvPr id="7" name="直線單箭頭接點 6">
            <a:extLst>
              <a:ext uri="{FF2B5EF4-FFF2-40B4-BE49-F238E27FC236}">
                <a16:creationId xmlns:a16="http://schemas.microsoft.com/office/drawing/2014/main" id="{5F8014B6-CFC0-A44E-0ABE-3C1D0DB314CB}"/>
              </a:ext>
            </a:extLst>
          </p:cNvPr>
          <p:cNvCxnSpPr/>
          <p:nvPr/>
        </p:nvCxnSpPr>
        <p:spPr>
          <a:xfrm flipV="1">
            <a:off x="2236053" y="1301481"/>
            <a:ext cx="5719570" cy="829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線單箭頭接點 10">
            <a:extLst>
              <a:ext uri="{FF2B5EF4-FFF2-40B4-BE49-F238E27FC236}">
                <a16:creationId xmlns:a16="http://schemas.microsoft.com/office/drawing/2014/main" id="{1317419A-FA90-2DD4-CFFC-8097FE17A31C}"/>
              </a:ext>
            </a:extLst>
          </p:cNvPr>
          <p:cNvCxnSpPr/>
          <p:nvPr/>
        </p:nvCxnSpPr>
        <p:spPr>
          <a:xfrm>
            <a:off x="1335051" y="3101589"/>
            <a:ext cx="2798060" cy="14908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線單箭頭接點 12">
            <a:extLst>
              <a:ext uri="{FF2B5EF4-FFF2-40B4-BE49-F238E27FC236}">
                <a16:creationId xmlns:a16="http://schemas.microsoft.com/office/drawing/2014/main" id="{586D49E5-FD0B-9962-0225-DA452EF951BC}"/>
              </a:ext>
            </a:extLst>
          </p:cNvPr>
          <p:cNvCxnSpPr>
            <a:cxnSpLocks/>
          </p:cNvCxnSpPr>
          <p:nvPr/>
        </p:nvCxnSpPr>
        <p:spPr>
          <a:xfrm flipV="1">
            <a:off x="6790396" y="1787937"/>
            <a:ext cx="1677013" cy="2528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線單箭頭接點 13">
            <a:extLst>
              <a:ext uri="{FF2B5EF4-FFF2-40B4-BE49-F238E27FC236}">
                <a16:creationId xmlns:a16="http://schemas.microsoft.com/office/drawing/2014/main" id="{185111E7-AF44-A858-6938-F16CFE1520B4}"/>
              </a:ext>
            </a:extLst>
          </p:cNvPr>
          <p:cNvCxnSpPr>
            <a:cxnSpLocks/>
          </p:cNvCxnSpPr>
          <p:nvPr/>
        </p:nvCxnSpPr>
        <p:spPr>
          <a:xfrm flipH="1">
            <a:off x="2347618" y="1557558"/>
            <a:ext cx="5606652" cy="742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88EEA09E-7407-584E-FAA5-A078CB94E7F1}"/>
              </a:ext>
            </a:extLst>
          </p:cNvPr>
          <p:cNvSpPr txBox="1"/>
          <p:nvPr/>
        </p:nvSpPr>
        <p:spPr>
          <a:xfrm>
            <a:off x="3769750" y="5329825"/>
            <a:ext cx="340972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800"/>
              <a:t>malicious </a:t>
            </a:r>
            <a:r>
              <a:rPr lang="en-US" sz="2800"/>
              <a:t>Website</a:t>
            </a:r>
          </a:p>
          <a:p>
            <a:endParaRPr lang="en-US" altLang="zh-TW"/>
          </a:p>
        </p:txBody>
      </p:sp>
      <p:sp>
        <p:nvSpPr>
          <p:cNvPr id="17" name="語音泡泡: 圓角矩形 16">
            <a:extLst>
              <a:ext uri="{FF2B5EF4-FFF2-40B4-BE49-F238E27FC236}">
                <a16:creationId xmlns:a16="http://schemas.microsoft.com/office/drawing/2014/main" id="{C3FF642B-05C5-7B02-7CC5-9FB3F3D38095}"/>
              </a:ext>
            </a:extLst>
          </p:cNvPr>
          <p:cNvSpPr/>
          <p:nvPr/>
        </p:nvSpPr>
        <p:spPr>
          <a:xfrm>
            <a:off x="2730707" y="214505"/>
            <a:ext cx="4264075" cy="1898889"/>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新細明體"/>
                <a:cs typeface="Arial"/>
              </a:rPr>
              <a:t>使用者在網站</a:t>
            </a:r>
            <a:r>
              <a:rPr lang="en-US" altLang="zh-TW" sz="3200" b="1">
                <a:solidFill>
                  <a:schemeClr val="bg1"/>
                </a:solidFill>
                <a:ea typeface="+mn-lt"/>
                <a:cs typeface="Arial"/>
              </a:rPr>
              <a:t> A </a:t>
            </a:r>
            <a:r>
              <a:rPr lang="zh-TW" sz="3200" b="1">
                <a:solidFill>
                  <a:schemeClr val="bg1"/>
                </a:solidFill>
                <a:ea typeface="新細明體"/>
                <a:cs typeface="Arial"/>
              </a:rPr>
              <a:t>上成功登入，並獲取一個認證</a:t>
            </a:r>
            <a:r>
              <a:rPr lang="en-US" altLang="zh-TW" sz="3200" b="1">
                <a:solidFill>
                  <a:schemeClr val="bg1"/>
                </a:solidFill>
                <a:ea typeface="+mn-lt"/>
                <a:cs typeface="Arial"/>
              </a:rPr>
              <a:t> Cookie</a:t>
            </a:r>
            <a:r>
              <a:rPr lang="zh-TW" sz="3200" b="1">
                <a:solidFill>
                  <a:schemeClr val="bg1"/>
                </a:solidFill>
                <a:ea typeface="新細明體"/>
                <a:cs typeface="Arial"/>
              </a:rPr>
              <a:t>。</a:t>
            </a:r>
            <a:endParaRPr lang="zh-TW" sz="3200" b="1">
              <a:solidFill>
                <a:schemeClr val="bg1"/>
              </a:solidFill>
              <a:ea typeface="新細明體"/>
            </a:endParaRPr>
          </a:p>
        </p:txBody>
      </p:sp>
      <p:sp>
        <p:nvSpPr>
          <p:cNvPr id="18" name="語音泡泡: 圓角矩形 17">
            <a:extLst>
              <a:ext uri="{FF2B5EF4-FFF2-40B4-BE49-F238E27FC236}">
                <a16:creationId xmlns:a16="http://schemas.microsoft.com/office/drawing/2014/main" id="{963DB069-4AAC-CB5D-9064-9AB30E449A20}"/>
              </a:ext>
            </a:extLst>
          </p:cNvPr>
          <p:cNvSpPr/>
          <p:nvPr/>
        </p:nvSpPr>
        <p:spPr>
          <a:xfrm>
            <a:off x="300617" y="3293571"/>
            <a:ext cx="3619804" cy="184939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mn-lt"/>
                <a:cs typeface="+mn-lt"/>
              </a:rPr>
              <a:t>User 在未登出 A 網站的情況下瀏覽 B 網站</a:t>
            </a:r>
            <a:endParaRPr lang="zh-TW" sz="3200" b="1">
              <a:solidFill>
                <a:schemeClr val="bg1"/>
              </a:solidFill>
            </a:endParaRPr>
          </a:p>
        </p:txBody>
      </p:sp>
      <p:sp>
        <p:nvSpPr>
          <p:cNvPr id="19" name="語音泡泡: 圓角矩形 18">
            <a:extLst>
              <a:ext uri="{FF2B5EF4-FFF2-40B4-BE49-F238E27FC236}">
                <a16:creationId xmlns:a16="http://schemas.microsoft.com/office/drawing/2014/main" id="{B5A685BF-AC8E-7123-AC05-F6340E40BD44}"/>
              </a:ext>
            </a:extLst>
          </p:cNvPr>
          <p:cNvSpPr/>
          <p:nvPr/>
        </p:nvSpPr>
        <p:spPr>
          <a:xfrm>
            <a:off x="7103321" y="2747134"/>
            <a:ext cx="3755089" cy="1889404"/>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sz="3200" b="1">
                <a:solidFill>
                  <a:schemeClr val="bg1"/>
                </a:solidFill>
                <a:ea typeface="+mn-lt"/>
                <a:cs typeface="+mn-lt"/>
              </a:rPr>
              <a:t>以 B  Domain 以A 給User 的 Cookie 對 A 網站發送請求</a:t>
            </a:r>
            <a:endParaRPr lang="zh-TW" sz="3200" b="1">
              <a:solidFill>
                <a:schemeClr val="bg1"/>
              </a:solidFill>
              <a:ea typeface="新細明體"/>
              <a:cs typeface="Arial"/>
            </a:endParaRPr>
          </a:p>
        </p:txBody>
      </p:sp>
      <p:sp>
        <p:nvSpPr>
          <p:cNvPr id="2" name="投影片編號版面配置區 1">
            <a:extLst>
              <a:ext uri="{FF2B5EF4-FFF2-40B4-BE49-F238E27FC236}">
                <a16:creationId xmlns:a16="http://schemas.microsoft.com/office/drawing/2014/main" id="{8649B077-BCCF-52B7-5378-25CA1A21706F}"/>
              </a:ext>
            </a:extLst>
          </p:cNvPr>
          <p:cNvSpPr>
            <a:spLocks noGrp="1"/>
          </p:cNvSpPr>
          <p:nvPr>
            <p:ph type="sldNum" sz="quarter" idx="4"/>
          </p:nvPr>
        </p:nvSpPr>
        <p:spPr/>
        <p:txBody>
          <a:bodyPr/>
          <a:lstStyle/>
          <a:p>
            <a:fld id="{AEDCB7AC-C157-4D97-830C-8E7E733073A7}" type="slidenum">
              <a:rPr lang="zh-TW" altLang="en-US" smtClean="0"/>
              <a:pPr/>
              <a:t>51</a:t>
            </a:fld>
            <a:endParaRPr lang="zh-TW" altLang="en-US"/>
          </a:p>
        </p:txBody>
      </p:sp>
    </p:spTree>
    <p:extLst>
      <p:ext uri="{BB962C8B-B14F-4D97-AF65-F5344CB8AC3E}">
        <p14:creationId xmlns:p14="http://schemas.microsoft.com/office/powerpoint/2010/main" val="201049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E54AC2-3FDB-EACF-C521-6E8951AC3484}"/>
              </a:ext>
            </a:extLst>
          </p:cNvPr>
          <p:cNvSpPr/>
          <p:nvPr/>
        </p:nvSpPr>
        <p:spPr>
          <a:xfrm>
            <a:off x="3368714" y="6333582"/>
            <a:ext cx="8321041" cy="707886"/>
          </a:xfrm>
          <a:prstGeom prst="rect">
            <a:avLst/>
          </a:prstGeom>
          <a:noFill/>
        </p:spPr>
        <p:txBody>
          <a:bodyPr wrap="square" lIns="91440" tIns="45720" rIns="91440" bIns="45720" anchor="t">
            <a:spAutoFit/>
          </a:bodyPr>
          <a:lstStyle/>
          <a:p>
            <a:pPr algn="ct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https://netmag</a:t>
            </a:r>
            <a:r>
              <a:rPr lang="en-US" sz="2000" b="0" cap="none" spc="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.tw</a:t>
            </a:r>
            <a:r>
              <a:rPr lang="en-US" sz="2000">
                <a:ln w="0"/>
                <a:solidFill>
                  <a:schemeClr val="tx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/2024/07/30/german-users-face-phishing-attack [2</a:t>
            </a:r>
            <a:r>
              <a:rPr lang="en-US" sz="2000">
                <a:ln w="0"/>
                <a:solidFill>
                  <a:schemeClr val="tx1"/>
                </a:solidFill>
                <a:effectLst>
                  <a:outerShdw blurRad="38100" dist="19050" dir="2700000" algn="tl" rotWithShape="0">
                    <a:schemeClr val="dk1">
                      <a:alpha val="40000"/>
                    </a:schemeClr>
                  </a:outerShdw>
                </a:effectLst>
              </a:rPr>
              <a:t>]</a:t>
            </a:r>
            <a:endParaRPr lang="zh-TW">
              <a:solidFill>
                <a:schemeClr val="tx1"/>
              </a:solidFill>
            </a:endParaRPr>
          </a:p>
          <a:p>
            <a:pPr algn="ctr"/>
            <a:endParaRPr lang="en-US" sz="2000">
              <a:ln w="0"/>
              <a:solidFill>
                <a:schemeClr val="tx1"/>
              </a:solidFill>
              <a:effectLst>
                <a:outerShdw blurRad="38100" dist="19050" dir="2700000" algn="tl" rotWithShape="0">
                  <a:srgbClr val="000000">
                    <a:alpha val="40000"/>
                  </a:srgbClr>
                </a:outerShdw>
              </a:effectLst>
            </a:endParaRPr>
          </a:p>
        </p:txBody>
      </p:sp>
      <p:pic>
        <p:nvPicPr>
          <p:cNvPr id="2" name="圖片 1" descr="一張含有 文字, 字型, 白色, 圖形 的圖片&#10;&#10;自動產生的描述">
            <a:extLst>
              <a:ext uri="{FF2B5EF4-FFF2-40B4-BE49-F238E27FC236}">
                <a16:creationId xmlns:a16="http://schemas.microsoft.com/office/drawing/2014/main" id="{9CCD8B5E-EAC0-B3E1-B92C-96EF4CF56B4A}"/>
              </a:ext>
            </a:extLst>
          </p:cNvPr>
          <p:cNvPicPr>
            <a:picLocks noChangeAspect="1"/>
          </p:cNvPicPr>
          <p:nvPr/>
        </p:nvPicPr>
        <p:blipFill>
          <a:blip r:embed="rId4"/>
          <a:stretch>
            <a:fillRect/>
          </a:stretch>
        </p:blipFill>
        <p:spPr>
          <a:xfrm>
            <a:off x="923365" y="1992919"/>
            <a:ext cx="10345271" cy="2513575"/>
          </a:xfrm>
          <a:prstGeom prst="rect">
            <a:avLst/>
          </a:prstGeom>
        </p:spPr>
      </p:pic>
      <p:sp>
        <p:nvSpPr>
          <p:cNvPr id="3" name="投影片編號版面配置區 2">
            <a:extLst>
              <a:ext uri="{FF2B5EF4-FFF2-40B4-BE49-F238E27FC236}">
                <a16:creationId xmlns:a16="http://schemas.microsoft.com/office/drawing/2014/main" id="{A9B20935-80F1-5F61-76F3-49DBC33BD25B}"/>
              </a:ext>
            </a:extLst>
          </p:cNvPr>
          <p:cNvSpPr>
            <a:spLocks noGrp="1"/>
          </p:cNvSpPr>
          <p:nvPr>
            <p:ph type="sldNum" sz="quarter" idx="4"/>
          </p:nvPr>
        </p:nvSpPr>
        <p:spPr/>
        <p:txBody>
          <a:bodyPr/>
          <a:lstStyle/>
          <a:p>
            <a:fld id="{AEDCB7AC-C157-4D97-830C-8E7E733073A7}" type="slidenum">
              <a:rPr lang="zh-TW" altLang="en-US" smtClean="0"/>
              <a:pPr/>
              <a:t>6</a:t>
            </a:fld>
            <a:endParaRPr lang="zh-TW" altLang="en-US"/>
          </a:p>
        </p:txBody>
      </p:sp>
    </p:spTree>
    <p:extLst>
      <p:ext uri="{BB962C8B-B14F-4D97-AF65-F5344CB8AC3E}">
        <p14:creationId xmlns:p14="http://schemas.microsoft.com/office/powerpoint/2010/main" val="354061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5B18F6A-8941-3C19-8926-299EA4CDE0E8}"/>
              </a:ext>
            </a:extLst>
          </p:cNvPr>
          <p:cNvPicPr>
            <a:picLocks noChangeAspect="1"/>
          </p:cNvPicPr>
          <p:nvPr/>
        </p:nvPicPr>
        <p:blipFill>
          <a:blip r:embed="rId3"/>
          <a:stretch>
            <a:fillRect/>
          </a:stretch>
        </p:blipFill>
        <p:spPr>
          <a:xfrm>
            <a:off x="611566" y="2351314"/>
            <a:ext cx="10881131" cy="1998408"/>
          </a:xfrm>
          <a:prstGeom prst="rect">
            <a:avLst/>
          </a:prstGeom>
        </p:spPr>
      </p:pic>
      <p:sp>
        <p:nvSpPr>
          <p:cNvPr id="8" name="矩形 7">
            <a:extLst>
              <a:ext uri="{FF2B5EF4-FFF2-40B4-BE49-F238E27FC236}">
                <a16:creationId xmlns:a16="http://schemas.microsoft.com/office/drawing/2014/main" id="{08E54AC2-3FDB-EACF-C521-6E8951AC3484}"/>
              </a:ext>
            </a:extLst>
          </p:cNvPr>
          <p:cNvSpPr/>
          <p:nvPr/>
        </p:nvSpPr>
        <p:spPr>
          <a:xfrm>
            <a:off x="6523869" y="6091535"/>
            <a:ext cx="5110694" cy="400110"/>
          </a:xfrm>
          <a:prstGeom prst="rect">
            <a:avLst/>
          </a:prstGeom>
          <a:noFill/>
        </p:spPr>
        <p:txBody>
          <a:bodyPr wrap="none" lIns="91440" tIns="45720" rIns="91440" bIns="45720" anchor="t">
            <a:spAutoFit/>
          </a:bodyPr>
          <a:lstStyle/>
          <a:p>
            <a:pPr algn="ctr"/>
            <a:r>
              <a:rPr lang="en-US" altLang="zh-TW" sz="2000" b="0" cap="none" spc="0">
                <a:ln w="0"/>
                <a:solidFill>
                  <a:schemeClr val="tx1"/>
                </a:solidFill>
                <a:effectLst>
                  <a:outerShdw blurRad="38100" dist="19050" dir="2700000" algn="tl" rotWithShape="0">
                    <a:schemeClr val="dk1">
                      <a:alpha val="40000"/>
                    </a:schemeClr>
                  </a:outerShdw>
                </a:effectLst>
              </a:rPr>
              <a:t>https://www.ithome.com.tw/news/</a:t>
            </a:r>
            <a:r>
              <a:rPr lang="en-US" altLang="zh-TW" sz="2000">
                <a:ln w="0"/>
                <a:solidFill>
                  <a:schemeClr val="tx1"/>
                </a:solidFill>
                <a:effectLst>
                  <a:outerShdw blurRad="38100" dist="19050" dir="2700000" algn="tl" rotWithShape="0">
                    <a:schemeClr val="dk1">
                      <a:alpha val="40000"/>
                    </a:schemeClr>
                  </a:outerShdw>
                </a:effectLst>
              </a:rPr>
              <a:t>160941[1]</a:t>
            </a:r>
            <a:endParaRPr lang="zh-TW" altLang="en-US" sz="2000" b="0" cap="none" spc="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6CE15064-0D49-81A8-8235-E7A828774113}"/>
              </a:ext>
            </a:extLst>
          </p:cNvPr>
          <p:cNvSpPr>
            <a:spLocks noGrp="1"/>
          </p:cNvSpPr>
          <p:nvPr>
            <p:ph type="sldNum" sz="quarter" idx="4"/>
          </p:nvPr>
        </p:nvSpPr>
        <p:spPr/>
        <p:txBody>
          <a:bodyPr/>
          <a:lstStyle/>
          <a:p>
            <a:fld id="{AEDCB7AC-C157-4D97-830C-8E7E733073A7}" type="slidenum">
              <a:rPr lang="zh-TW" altLang="en-US" smtClean="0"/>
              <a:pPr/>
              <a:t>7</a:t>
            </a:fld>
            <a:endParaRPr lang="zh-TW" altLang="en-US"/>
          </a:p>
        </p:txBody>
      </p:sp>
    </p:spTree>
    <p:extLst>
      <p:ext uri="{BB962C8B-B14F-4D97-AF65-F5344CB8AC3E}">
        <p14:creationId xmlns:p14="http://schemas.microsoft.com/office/powerpoint/2010/main" val="325870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sp>
        <p:nvSpPr>
          <p:cNvPr id="2" name="矩形 1">
            <a:extLst>
              <a:ext uri="{FF2B5EF4-FFF2-40B4-BE49-F238E27FC236}">
                <a16:creationId xmlns:a16="http://schemas.microsoft.com/office/drawing/2014/main" id="{45485067-86BA-6862-15F3-25332CFADAB9}"/>
              </a:ext>
            </a:extLst>
          </p:cNvPr>
          <p:cNvSpPr/>
          <p:nvPr/>
        </p:nvSpPr>
        <p:spPr>
          <a:xfrm>
            <a:off x="789240" y="517031"/>
            <a:ext cx="7191392" cy="1107996"/>
          </a:xfrm>
          <a:prstGeom prst="rect">
            <a:avLst/>
          </a:prstGeom>
          <a:noFill/>
        </p:spPr>
        <p:txBody>
          <a:bodyPr wrap="none" lIns="91440" tIns="45720" rIns="91440" bIns="45720" anchor="t">
            <a:spAutoFit/>
          </a:bodyPr>
          <a:lstStyle/>
          <a:p>
            <a:pPr algn="ctr"/>
            <a:r>
              <a:rPr lang="zh-TW" altLang="en-US" sz="660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誰最容易被攻擊？​</a:t>
            </a:r>
            <a:r>
              <a:rPr lang="zh-TW" altLang="en-US" sz="6600" b="0" cap="none" spc="0">
                <a:ln w="0"/>
                <a:solidFill>
                  <a:schemeClr val="tx1"/>
                </a:solidFill>
                <a:effectLst>
                  <a:outerShdw blurRad="38100" dist="19050" dir="2700000" algn="tl" rotWithShape="0">
                    <a:schemeClr val="dk1">
                      <a:alpha val="40000"/>
                    </a:schemeClr>
                  </a:outerShdw>
                </a:effectLst>
                <a:latin typeface="Zhuque Fangsong (technical pre" panose="020B0604020202020204" pitchFamily="2" charset="-122"/>
                <a:ea typeface="Yozai Medium" panose="02000600000000000000" pitchFamily="2" charset="-122"/>
              </a:rPr>
              <a:t> </a:t>
            </a:r>
            <a:endParaRPr lang="en-US" altLang="zh-TW" sz="6600" b="0" cap="none" spc="0">
              <a:ln w="0"/>
              <a:solidFill>
                <a:schemeClr val="tx1"/>
              </a:solidFill>
              <a:effectLst>
                <a:outerShdw blurRad="38100" dist="19050" dir="2700000" algn="tl" rotWithShape="0">
                  <a:srgbClr val="000000">
                    <a:alpha val="40000"/>
                  </a:srgbClr>
                </a:outerShdw>
              </a:effectLst>
              <a:latin typeface="Zhuque Fangsong (technical pre" panose="020B0604020202020204" pitchFamily="2" charset="-122"/>
              <a:ea typeface="Yozai Medium"/>
            </a:endParaRPr>
          </a:p>
        </p:txBody>
      </p:sp>
      <p:sp>
        <p:nvSpPr>
          <p:cNvPr id="3" name="矩形 2">
            <a:extLst>
              <a:ext uri="{FF2B5EF4-FFF2-40B4-BE49-F238E27FC236}">
                <a16:creationId xmlns:a16="http://schemas.microsoft.com/office/drawing/2014/main" id="{73F7AEEA-92E9-4C5D-CCB3-2FA38D26A668}"/>
              </a:ext>
            </a:extLst>
          </p:cNvPr>
          <p:cNvSpPr/>
          <p:nvPr/>
        </p:nvSpPr>
        <p:spPr>
          <a:xfrm>
            <a:off x="922377" y="1625027"/>
            <a:ext cx="3647152" cy="553998"/>
          </a:xfrm>
          <a:prstGeom prst="rect">
            <a:avLst/>
          </a:prstGeom>
          <a:noFill/>
        </p:spPr>
        <p:txBody>
          <a:bodyPr wrap="none" lIns="91440" tIns="45720" rIns="91440" bIns="45720">
            <a:spAutoFit/>
          </a:bodyPr>
          <a:lstStyle/>
          <a:p>
            <a:pPr algn="ctr"/>
            <a:r>
              <a:rPr lang="zh-TW" altLang="en-US" sz="3000" b="1"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rPr>
              <a:t>資料？硬體？程式？</a:t>
            </a:r>
            <a:endParaRPr lang="zh-TW" altLang="en-US" sz="3000" b="0" i="1" cap="none" spc="0">
              <a:ln w="0"/>
              <a:solidFill>
                <a:schemeClr val="tx1"/>
              </a:solidFill>
              <a:effectLst>
                <a:outerShdw blurRad="38100" dist="19050" dir="2700000" algn="tl" rotWithShape="0">
                  <a:schemeClr val="dk1">
                    <a:alpha val="40000"/>
                  </a:schemeClr>
                </a:outerShdw>
              </a:effectLst>
              <a:latin typeface="Zhuque Fangsong (technical prev" panose="02000502050000000000" pitchFamily="2" charset="-122"/>
              <a:ea typeface="Zhuque Fangsong (technical prev" panose="02000502050000000000" pitchFamily="2" charset="-122"/>
            </a:endParaRPr>
          </a:p>
        </p:txBody>
      </p:sp>
      <p:pic>
        <p:nvPicPr>
          <p:cNvPr id="6" name="圖片 5" descr="一張含有 文字, 圓形, 標誌, 字型 的圖片&#10;&#10;自動產生的描述">
            <a:extLst>
              <a:ext uri="{FF2B5EF4-FFF2-40B4-BE49-F238E27FC236}">
                <a16:creationId xmlns:a16="http://schemas.microsoft.com/office/drawing/2014/main" id="{1C9613B3-D517-B2CF-08B7-D513071896A8}"/>
              </a:ext>
            </a:extLst>
          </p:cNvPr>
          <p:cNvPicPr>
            <a:picLocks noChangeAspect="1"/>
          </p:cNvPicPr>
          <p:nvPr/>
        </p:nvPicPr>
        <p:blipFill>
          <a:blip r:embed="rId4"/>
          <a:stretch>
            <a:fillRect/>
          </a:stretch>
        </p:blipFill>
        <p:spPr>
          <a:xfrm>
            <a:off x="6647667" y="1806754"/>
            <a:ext cx="3890402" cy="4016076"/>
          </a:xfrm>
          <a:prstGeom prst="rect">
            <a:avLst/>
          </a:prstGeom>
        </p:spPr>
      </p:pic>
      <p:sp>
        <p:nvSpPr>
          <p:cNvPr id="9" name="投影片編號版面配置區 8">
            <a:extLst>
              <a:ext uri="{FF2B5EF4-FFF2-40B4-BE49-F238E27FC236}">
                <a16:creationId xmlns:a16="http://schemas.microsoft.com/office/drawing/2014/main" id="{2D7C5525-3875-B635-211F-FC655C943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8</a:t>
            </a:fld>
            <a:endParaRPr lang="zh-TW" altLang="en-US"/>
          </a:p>
        </p:txBody>
      </p:sp>
    </p:spTree>
    <p:extLst>
      <p:ext uri="{BB962C8B-B14F-4D97-AF65-F5344CB8AC3E}">
        <p14:creationId xmlns:p14="http://schemas.microsoft.com/office/powerpoint/2010/main" val="401988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p:cNvPicPr preferRelativeResize="0"/>
          <p:nvPr/>
        </p:nvPicPr>
        <p:blipFill rotWithShape="1">
          <a:blip r:embed="rId3">
            <a:alphaModFix/>
          </a:blip>
          <a:srcRect/>
          <a:stretch/>
        </p:blipFill>
        <p:spPr>
          <a:xfrm>
            <a:off x="9709502" y="157571"/>
            <a:ext cx="2258538" cy="1381670"/>
          </a:xfrm>
          <a:prstGeom prst="rect">
            <a:avLst/>
          </a:prstGeom>
          <a:noFill/>
          <a:ln>
            <a:noFill/>
          </a:ln>
        </p:spPr>
      </p:pic>
      <p:pic>
        <p:nvPicPr>
          <p:cNvPr id="3" name="圖形 2" descr="電子郵件 以實心填滿">
            <a:extLst>
              <a:ext uri="{FF2B5EF4-FFF2-40B4-BE49-F238E27FC236}">
                <a16:creationId xmlns:a16="http://schemas.microsoft.com/office/drawing/2014/main" id="{B84CC058-E340-666D-9291-0FA4078B1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208" y="2303724"/>
            <a:ext cx="1732936" cy="1732936"/>
          </a:xfrm>
          <a:prstGeom prst="rect">
            <a:avLst/>
          </a:prstGeom>
        </p:spPr>
      </p:pic>
      <p:sp>
        <p:nvSpPr>
          <p:cNvPr id="4" name="箭號: 向右 3">
            <a:extLst>
              <a:ext uri="{FF2B5EF4-FFF2-40B4-BE49-F238E27FC236}">
                <a16:creationId xmlns:a16="http://schemas.microsoft.com/office/drawing/2014/main" id="{0BFAE347-A31C-1F74-2D92-4435B5B0490B}"/>
              </a:ext>
            </a:extLst>
          </p:cNvPr>
          <p:cNvSpPr/>
          <p:nvPr/>
        </p:nvSpPr>
        <p:spPr>
          <a:xfrm>
            <a:off x="3583405" y="2890587"/>
            <a:ext cx="4743450" cy="8763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形 7" descr="免疫 以實心填滿">
            <a:extLst>
              <a:ext uri="{FF2B5EF4-FFF2-40B4-BE49-F238E27FC236}">
                <a16:creationId xmlns:a16="http://schemas.microsoft.com/office/drawing/2014/main" id="{5B407A43-9EBE-89FF-2350-0819A26441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6244" y="2527133"/>
            <a:ext cx="2495550" cy="2495550"/>
          </a:xfrm>
          <a:prstGeom prst="rect">
            <a:avLst/>
          </a:prstGeom>
        </p:spPr>
      </p:pic>
      <p:pic>
        <p:nvPicPr>
          <p:cNvPr id="10" name="圖形 9" descr="使用者 外框">
            <a:extLst>
              <a:ext uri="{FF2B5EF4-FFF2-40B4-BE49-F238E27FC236}">
                <a16:creationId xmlns:a16="http://schemas.microsoft.com/office/drawing/2014/main" id="{8ECE5CE1-3E26-B26F-DD5F-2FE0FB649D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98355" y="1855742"/>
            <a:ext cx="2628900" cy="2628900"/>
          </a:xfrm>
          <a:prstGeom prst="rect">
            <a:avLst/>
          </a:prstGeom>
        </p:spPr>
      </p:pic>
      <p:sp>
        <p:nvSpPr>
          <p:cNvPr id="2" name="投影片編號版面配置區 1">
            <a:extLst>
              <a:ext uri="{FF2B5EF4-FFF2-40B4-BE49-F238E27FC236}">
                <a16:creationId xmlns:a16="http://schemas.microsoft.com/office/drawing/2014/main" id="{C343FE95-3241-53FC-B77D-283386CA0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0" b="0" i="0" u="none" strike="noStrike" cap="none">
                <a:solidFill>
                  <a:srgbClr val="FFFF00"/>
                </a:solidFill>
                <a:latin typeface="俐方體11號" pitchFamily="2" charset="-120"/>
                <a:ea typeface="俐方體11號" pitchFamily="2"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EDCB7AC-C157-4D97-830C-8E7E733073A7}" type="slidenum">
              <a:rPr lang="zh-TW" altLang="en-US" smtClean="0"/>
              <a:pPr/>
              <a:t>9</a:t>
            </a:fld>
            <a:endParaRPr lang="zh-TW" altLang="en-US"/>
          </a:p>
        </p:txBody>
      </p:sp>
    </p:spTree>
    <p:extLst>
      <p:ext uri="{BB962C8B-B14F-4D97-AF65-F5344CB8AC3E}">
        <p14:creationId xmlns:p14="http://schemas.microsoft.com/office/powerpoint/2010/main" val="28849372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997</Words>
  <Application>Microsoft Office PowerPoint</Application>
  <PresentationFormat>寬螢幕</PresentationFormat>
  <Paragraphs>197</Paragraphs>
  <Slides>51</Slides>
  <Notes>37</Notes>
  <HiddenSlides>1</HiddenSlides>
  <MMClips>1</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51</vt:i4>
      </vt:variant>
    </vt:vector>
  </HeadingPairs>
  <TitlesOfParts>
    <vt:vector size="66" baseType="lpstr">
      <vt:lpstr>LXGW WenKai</vt:lpstr>
      <vt:lpstr>Yozai Medium</vt:lpstr>
      <vt:lpstr>俐方體11號</vt:lpstr>
      <vt:lpstr>Aptos Display</vt:lpstr>
      <vt:lpstr>新細明體</vt:lpstr>
      <vt:lpstr>Aptos</vt:lpstr>
      <vt:lpstr>Yu Gothic</vt:lpstr>
      <vt:lpstr>Yu Gothic UI Semibold</vt:lpstr>
      <vt:lpstr>Calibri</vt:lpstr>
      <vt:lpstr>Zhuque Fangsong (technical prev</vt:lpstr>
      <vt:lpstr>Arial</vt:lpstr>
      <vt:lpstr>標楷體</vt:lpstr>
      <vt:lpstr>jf open 粉圓 2.0</vt:lpstr>
      <vt:lpstr>Zhuque Fangsong (technical pre</vt:lpstr>
      <vt:lpstr>Office 佈景主題</vt:lpstr>
      <vt:lpstr>PowerPoint 簡報</vt:lpstr>
      <vt:lpstr>PowerPoint 簡報</vt:lpstr>
      <vt:lpstr>PowerPoint 簡報</vt:lpstr>
      <vt:lpstr>TeamT5偵查到中國駭客針對台灣金融單位的連續網路攻擊</vt:lpstr>
      <vt:lpstr>PowerPoint 簡報</vt:lpstr>
      <vt:lpstr>PowerPoint 簡報</vt:lpstr>
      <vt:lpstr>PowerPoint 簡報</vt:lpstr>
      <vt:lpstr>PowerPoint 簡報</vt:lpstr>
      <vt:lpstr>PowerPoint 簡報</vt:lpstr>
      <vt:lpstr>PowerPoint 簡報</vt:lpstr>
      <vt:lpstr>PowerPoint 簡報</vt:lpstr>
      <vt:lpst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vt:lpstr>
      <vt:lpstr>​</vt:lpstr>
      <vt:lpstr>SPF</vt:lpstr>
      <vt:lpstr>SPF</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陳奕其</dc:creator>
  <cp:lastModifiedBy>陳奕其</cp:lastModifiedBy>
  <cp:revision>7</cp:revision>
  <dcterms:created xsi:type="dcterms:W3CDTF">2024-08-09T13:54:51Z</dcterms:created>
  <dcterms:modified xsi:type="dcterms:W3CDTF">2024-08-09T14:06:46Z</dcterms:modified>
</cp:coreProperties>
</file>